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9" r:id="rId2"/>
    <p:sldId id="431" r:id="rId3"/>
    <p:sldId id="261" r:id="rId4"/>
    <p:sldId id="432" r:id="rId5"/>
    <p:sldId id="438" r:id="rId6"/>
    <p:sldId id="445" r:id="rId7"/>
    <p:sldId id="439" r:id="rId8"/>
    <p:sldId id="440" r:id="rId9"/>
    <p:sldId id="441" r:id="rId10"/>
    <p:sldId id="442" r:id="rId11"/>
    <p:sldId id="433" r:id="rId12"/>
    <p:sldId id="434" r:id="rId13"/>
    <p:sldId id="437" r:id="rId14"/>
    <p:sldId id="443" r:id="rId15"/>
    <p:sldId id="444" r:id="rId16"/>
    <p:sldId id="446" r:id="rId17"/>
    <p:sldId id="262" r:id="rId18"/>
    <p:sldId id="263" r:id="rId19"/>
    <p:sldId id="273" r:id="rId20"/>
    <p:sldId id="290" r:id="rId21"/>
    <p:sldId id="264" r:id="rId22"/>
    <p:sldId id="289" r:id="rId23"/>
  </p:sldIdLst>
  <p:sldSz cx="12190413" cy="6858000"/>
  <p:notesSz cx="6858000" cy="9144000"/>
  <p:embeddedFontLst>
    <p:embeddedFont>
      <p:font typeface="Calibri" panose="020F0502020204030204" pitchFamily="34" charset="0"/>
      <p:regular r:id="rId25"/>
      <p:bold r:id="rId26"/>
      <p:italic r:id="rId27"/>
      <p:boldItalic r:id="rId28"/>
    </p:embeddedFont>
    <p:embeddedFont>
      <p:font typeface="Cambria Math" panose="02040503050406030204" pitchFamily="18" charset="0"/>
      <p:regular r:id="rId29"/>
    </p:embeddedFont>
    <p:embeddedFont>
      <p:font typeface="微软雅黑" panose="020B0503020204020204" pitchFamily="34" charset="-122"/>
      <p:regular r:id="rId30"/>
      <p:bold r:id="rId3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4455"/>
    <a:srgbClr val="E8E8E6"/>
    <a:srgbClr val="FFFFFF"/>
    <a:srgbClr val="080808"/>
    <a:srgbClr val="9498AE"/>
    <a:srgbClr val="7C819C"/>
    <a:srgbClr val="636883"/>
    <a:srgbClr val="53576D"/>
    <a:srgbClr val="722A28"/>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29" autoAdjust="0"/>
    <p:restoredTop sz="95842" autoAdjust="0"/>
  </p:normalViewPr>
  <p:slideViewPr>
    <p:cSldViewPr>
      <p:cViewPr varScale="1">
        <p:scale>
          <a:sx n="94" d="100"/>
          <a:sy n="94" d="100"/>
        </p:scale>
        <p:origin x="456" y="8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70E5BC-B417-466E-A76A-1359E7C5B0BB}" type="datetimeFigureOut">
              <a:rPr lang="zh-CN" altLang="en-US" smtClean="0"/>
              <a:pPr/>
              <a:t>2020/4/3</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E0E0E2-7263-44C4-AAA9-733DBA7BD205}" type="slidenum">
              <a:rPr lang="zh-CN" altLang="en-US" smtClean="0"/>
              <a:pPr/>
              <a:t>‹#›</a:t>
            </a:fld>
            <a:endParaRPr lang="zh-CN" altLang="en-US"/>
          </a:p>
        </p:txBody>
      </p:sp>
    </p:spTree>
    <p:extLst>
      <p:ext uri="{BB962C8B-B14F-4D97-AF65-F5344CB8AC3E}">
        <p14:creationId xmlns:p14="http://schemas.microsoft.com/office/powerpoint/2010/main" val="2477177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1</a:t>
            </a:fld>
            <a:endParaRPr lang="zh-CN" altLang="en-US"/>
          </a:p>
        </p:txBody>
      </p:sp>
    </p:spTree>
    <p:extLst>
      <p:ext uri="{BB962C8B-B14F-4D97-AF65-F5344CB8AC3E}">
        <p14:creationId xmlns:p14="http://schemas.microsoft.com/office/powerpoint/2010/main" val="1441871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10</a:t>
            </a:fld>
            <a:endParaRPr lang="zh-CN" altLang="en-US"/>
          </a:p>
        </p:txBody>
      </p:sp>
    </p:spTree>
    <p:extLst>
      <p:ext uri="{BB962C8B-B14F-4D97-AF65-F5344CB8AC3E}">
        <p14:creationId xmlns:p14="http://schemas.microsoft.com/office/powerpoint/2010/main" val="1389193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我们艺术创作平台如总体用例图所示</a:t>
            </a:r>
            <a:r>
              <a:rPr lang="zh-CN" altLang="zh-CN" sz="1200" kern="1200" dirty="0">
                <a:solidFill>
                  <a:schemeClr val="tx1"/>
                </a:solidFill>
                <a:effectLst/>
                <a:latin typeface="+mn-lt"/>
                <a:ea typeface="+mn-ea"/>
                <a:cs typeface="+mn-cs"/>
              </a:rPr>
              <a:t>涉及</a:t>
            </a:r>
            <a:r>
              <a:rPr lang="zh-CN" altLang="en-US" sz="1200" kern="1200" dirty="0">
                <a:solidFill>
                  <a:schemeClr val="tx1"/>
                </a:solidFill>
                <a:effectLst/>
                <a:latin typeface="+mn-lt"/>
                <a:ea typeface="+mn-ea"/>
                <a:cs typeface="+mn-cs"/>
              </a:rPr>
              <a:t>到</a:t>
            </a:r>
            <a:r>
              <a:rPr lang="zh-CN" altLang="zh-CN" sz="1200" kern="1200" dirty="0">
                <a:solidFill>
                  <a:schemeClr val="tx1"/>
                </a:solidFill>
                <a:effectLst/>
                <a:latin typeface="+mn-lt"/>
                <a:ea typeface="+mn-ea"/>
                <a:cs typeface="+mn-cs"/>
              </a:rPr>
              <a:t>游客浏览</a:t>
            </a:r>
            <a:r>
              <a:rPr lang="zh-CN" altLang="en-US" sz="1200" kern="1200" dirty="0">
                <a:solidFill>
                  <a:schemeClr val="tx1"/>
                </a:solidFill>
                <a:effectLst/>
                <a:latin typeface="+mn-lt"/>
                <a:ea typeface="+mn-ea"/>
                <a:cs typeface="+mn-cs"/>
              </a:rPr>
              <a:t>我们平台上的现有图片转换风格</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然后游客通过注册及短信验证，可以成为正式用户，正式用户登录以后，他可以</a:t>
            </a:r>
            <a:r>
              <a:rPr lang="zh-CN" altLang="zh-CN" sz="1200" kern="1200" dirty="0">
                <a:solidFill>
                  <a:schemeClr val="tx1"/>
                </a:solidFill>
                <a:effectLst/>
                <a:latin typeface="+mn-lt"/>
                <a:ea typeface="+mn-ea"/>
                <a:cs typeface="+mn-cs"/>
              </a:rPr>
              <a:t>修改账户资料、浏览现有风格、浏览现有作品、</a:t>
            </a:r>
            <a:r>
              <a:rPr lang="zh-CN" altLang="en-US" sz="1200" kern="1200" dirty="0">
                <a:solidFill>
                  <a:schemeClr val="tx1"/>
                </a:solidFill>
                <a:effectLst/>
                <a:latin typeface="+mn-lt"/>
                <a:ea typeface="+mn-ea"/>
                <a:cs typeface="+mn-cs"/>
              </a:rPr>
              <a:t>对作品进行评价。而且正式</a:t>
            </a:r>
            <a:r>
              <a:rPr lang="zh-CN" altLang="zh-CN" sz="1200" kern="1200" dirty="0">
                <a:solidFill>
                  <a:schemeClr val="tx1"/>
                </a:solidFill>
                <a:effectLst/>
                <a:latin typeface="+mn-lt"/>
                <a:ea typeface="+mn-ea"/>
                <a:cs typeface="+mn-cs"/>
              </a:rPr>
              <a:t>用户</a:t>
            </a:r>
            <a:r>
              <a:rPr lang="zh-CN" altLang="en-US" sz="1200" kern="1200" dirty="0">
                <a:solidFill>
                  <a:schemeClr val="tx1"/>
                </a:solidFill>
                <a:effectLst/>
                <a:latin typeface="+mn-lt"/>
                <a:ea typeface="+mn-ea"/>
                <a:cs typeface="+mn-cs"/>
              </a:rPr>
              <a:t>在登录之后，可以选择</a:t>
            </a:r>
            <a:r>
              <a:rPr lang="zh-CN" altLang="zh-CN" sz="1200" kern="1200" dirty="0">
                <a:solidFill>
                  <a:schemeClr val="tx1"/>
                </a:solidFill>
                <a:effectLst/>
                <a:latin typeface="+mn-lt"/>
                <a:ea typeface="+mn-ea"/>
                <a:cs typeface="+mn-cs"/>
              </a:rPr>
              <a:t>上传自己所需处理的照片，</a:t>
            </a:r>
            <a:r>
              <a:rPr lang="zh-CN" altLang="en-US" sz="1200" kern="1200" dirty="0">
                <a:solidFill>
                  <a:schemeClr val="tx1"/>
                </a:solidFill>
                <a:effectLst/>
                <a:latin typeface="+mn-lt"/>
                <a:ea typeface="+mn-ea"/>
                <a:cs typeface="+mn-cs"/>
              </a:rPr>
              <a:t>或者在我们的平台上进行创建作品，</a:t>
            </a:r>
            <a:r>
              <a:rPr lang="zh-CN" altLang="zh-CN" sz="1200" kern="1200" dirty="0">
                <a:solidFill>
                  <a:schemeClr val="tx1"/>
                </a:solidFill>
                <a:effectLst/>
                <a:latin typeface="+mn-lt"/>
                <a:ea typeface="+mn-ea"/>
                <a:cs typeface="+mn-cs"/>
              </a:rPr>
              <a:t>再选择所需的艺术化效果，</a:t>
            </a:r>
            <a:r>
              <a:rPr lang="en-US" altLang="zh-CN" sz="1200" kern="1200" dirty="0">
                <a:solidFill>
                  <a:schemeClr val="tx1"/>
                </a:solidFill>
                <a:effectLst/>
                <a:latin typeface="+mn-lt"/>
                <a:ea typeface="+mn-ea"/>
                <a:cs typeface="+mn-cs"/>
              </a:rPr>
              <a:t>Web</a:t>
            </a:r>
            <a:r>
              <a:rPr lang="zh-CN" altLang="zh-CN" sz="1200" kern="1200" dirty="0">
                <a:solidFill>
                  <a:schemeClr val="tx1"/>
                </a:solidFill>
                <a:effectLst/>
                <a:latin typeface="+mn-lt"/>
                <a:ea typeface="+mn-ea"/>
                <a:cs typeface="+mn-cs"/>
              </a:rPr>
              <a:t>后台服务器即可自动生成对应的艺术化照片，并且将其展示到网页前端。用户可以</a:t>
            </a:r>
            <a:r>
              <a:rPr lang="zh-CN" altLang="en-US" sz="1200" kern="1200" dirty="0">
                <a:solidFill>
                  <a:schemeClr val="tx1"/>
                </a:solidFill>
                <a:effectLst/>
                <a:latin typeface="+mn-lt"/>
                <a:ea typeface="+mn-ea"/>
                <a:cs typeface="+mn-cs"/>
              </a:rPr>
              <a:t>出于</a:t>
            </a:r>
            <a:r>
              <a:rPr lang="zh-CN" altLang="zh-CN" sz="1200" kern="1200" dirty="0">
                <a:solidFill>
                  <a:schemeClr val="tx1"/>
                </a:solidFill>
                <a:effectLst/>
                <a:latin typeface="+mn-lt"/>
                <a:ea typeface="+mn-ea"/>
                <a:cs typeface="+mn-cs"/>
              </a:rPr>
              <a:t>保护隐私</a:t>
            </a:r>
            <a:r>
              <a:rPr lang="zh-CN" altLang="en-US" sz="1200" kern="1200" dirty="0">
                <a:solidFill>
                  <a:schemeClr val="tx1"/>
                </a:solidFill>
                <a:effectLst/>
                <a:latin typeface="+mn-lt"/>
                <a:ea typeface="+mn-ea"/>
                <a:cs typeface="+mn-cs"/>
              </a:rPr>
              <a:t>的想法</a:t>
            </a:r>
            <a:r>
              <a:rPr lang="zh-CN" altLang="zh-CN" sz="1200" kern="1200" dirty="0">
                <a:solidFill>
                  <a:schemeClr val="tx1"/>
                </a:solidFill>
                <a:effectLst/>
                <a:latin typeface="+mn-lt"/>
                <a:ea typeface="+mn-ea"/>
                <a:cs typeface="+mn-cs"/>
              </a:rPr>
              <a:t>仅仅是下载，用户可以将该</a:t>
            </a:r>
            <a:r>
              <a:rPr lang="zh-CN" altLang="en-US" sz="1200" kern="1200" dirty="0">
                <a:solidFill>
                  <a:schemeClr val="tx1"/>
                </a:solidFill>
                <a:effectLst/>
                <a:latin typeface="+mn-lt"/>
                <a:ea typeface="+mn-ea"/>
                <a:cs typeface="+mn-cs"/>
              </a:rPr>
              <a:t>处理后</a:t>
            </a:r>
            <a:r>
              <a:rPr lang="zh-CN" altLang="zh-CN" sz="1200" kern="1200" dirty="0">
                <a:solidFill>
                  <a:schemeClr val="tx1"/>
                </a:solidFill>
                <a:effectLst/>
                <a:latin typeface="+mn-lt"/>
                <a:ea typeface="+mn-ea"/>
                <a:cs typeface="+mn-cs"/>
              </a:rPr>
              <a:t>照片下载到本地。也可以</a:t>
            </a:r>
            <a:r>
              <a:rPr lang="zh-CN" altLang="en-US" sz="1200" kern="1200" dirty="0">
                <a:solidFill>
                  <a:schemeClr val="tx1"/>
                </a:solidFill>
                <a:effectLst/>
                <a:latin typeface="+mn-lt"/>
                <a:ea typeface="+mn-ea"/>
                <a:cs typeface="+mn-cs"/>
              </a:rPr>
              <a:t>出于</a:t>
            </a:r>
            <a:r>
              <a:rPr lang="zh-CN" altLang="zh-CN" sz="1200" kern="1200" dirty="0">
                <a:solidFill>
                  <a:schemeClr val="tx1"/>
                </a:solidFill>
                <a:effectLst/>
                <a:latin typeface="+mn-lt"/>
                <a:ea typeface="+mn-ea"/>
                <a:cs typeface="+mn-cs"/>
              </a:rPr>
              <a:t>分享的心态，将其保存分享到</a:t>
            </a:r>
            <a:r>
              <a:rPr lang="zh-CN" altLang="en-US" sz="1200" kern="1200" dirty="0">
                <a:solidFill>
                  <a:schemeClr val="tx1"/>
                </a:solidFill>
                <a:effectLst/>
                <a:latin typeface="+mn-lt"/>
                <a:ea typeface="+mn-ea"/>
                <a:cs typeface="+mn-cs"/>
              </a:rPr>
              <a:t>我们的平台</a:t>
            </a:r>
            <a:r>
              <a:rPr lang="zh-CN" altLang="zh-CN" sz="1200" kern="1200" dirty="0">
                <a:solidFill>
                  <a:schemeClr val="tx1"/>
                </a:solidFill>
                <a:effectLst/>
                <a:latin typeface="+mn-lt"/>
                <a:ea typeface="+mn-ea"/>
                <a:cs typeface="+mn-cs"/>
              </a:rPr>
              <a:t>上，其他用户可以对其进行观看、点赞、评论等。</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后台模块主要负责账户管理、任务调度、预期完成时间反馈、通知运行结果、图片存储、分享记录、评论回复记录以及数据安全保护等功能；算法模块主要负责编写、实现各种艺术化处理风格的人工智能算法，并对其进行系统本身自带的数据集和用户上传的数据集进行训练。</a:t>
            </a:r>
          </a:p>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算法模块主要</a:t>
            </a:r>
            <a:r>
              <a:rPr lang="zh-CN" altLang="en-US" sz="1200" kern="1200" dirty="0">
                <a:solidFill>
                  <a:schemeClr val="tx1"/>
                </a:solidFill>
                <a:effectLst/>
                <a:latin typeface="+mn-lt"/>
                <a:ea typeface="+mn-ea"/>
                <a:cs typeface="+mn-cs"/>
              </a:rPr>
              <a:t>是</a:t>
            </a:r>
            <a:r>
              <a:rPr lang="zh-CN" altLang="zh-CN" sz="1200" kern="1200" dirty="0">
                <a:solidFill>
                  <a:schemeClr val="tx1"/>
                </a:solidFill>
                <a:effectLst/>
                <a:latin typeface="+mn-lt"/>
                <a:ea typeface="+mn-ea"/>
                <a:cs typeface="+mn-cs"/>
              </a:rPr>
              <a:t>实现各种艺术化处理风格的人工智能算法，并对其进行系统本身自带的数据集和用户上传的数据集进行训练</a:t>
            </a:r>
            <a:r>
              <a:rPr lang="zh-CN" altLang="en-US" sz="1200" kern="1200" dirty="0">
                <a:solidFill>
                  <a:schemeClr val="tx1"/>
                </a:solidFill>
                <a:effectLst/>
                <a:latin typeface="+mn-lt"/>
                <a:ea typeface="+mn-ea"/>
                <a:cs typeface="+mn-cs"/>
              </a:rPr>
              <a:t>，用户上传的图片可以经过算法模块处理后转变为</a:t>
            </a:r>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12</a:t>
            </a:fld>
            <a:endParaRPr lang="zh-CN" altLang="en-US"/>
          </a:p>
        </p:txBody>
      </p:sp>
    </p:spTree>
    <p:extLst>
      <p:ext uri="{BB962C8B-B14F-4D97-AF65-F5344CB8AC3E}">
        <p14:creationId xmlns:p14="http://schemas.microsoft.com/office/powerpoint/2010/main" val="986459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算法模块主要</a:t>
            </a:r>
            <a:r>
              <a:rPr lang="zh-CN" altLang="en-US" sz="1200" kern="1200" dirty="0">
                <a:solidFill>
                  <a:schemeClr val="tx1"/>
                </a:solidFill>
                <a:effectLst/>
                <a:latin typeface="+mn-lt"/>
                <a:ea typeface="+mn-ea"/>
                <a:cs typeface="+mn-cs"/>
              </a:rPr>
              <a:t>是</a:t>
            </a:r>
            <a:r>
              <a:rPr lang="zh-CN" altLang="zh-CN" sz="1200" kern="1200" dirty="0">
                <a:solidFill>
                  <a:schemeClr val="tx1"/>
                </a:solidFill>
                <a:effectLst/>
                <a:latin typeface="+mn-lt"/>
                <a:ea typeface="+mn-ea"/>
                <a:cs typeface="+mn-cs"/>
              </a:rPr>
              <a:t>实现各种艺术化处理风格的人工智能算法，并对其进行系统本身自带的数据集和用户上传的数据集进行训练</a:t>
            </a:r>
            <a:r>
              <a:rPr lang="zh-CN" altLang="en-US" sz="1200" kern="1200" dirty="0">
                <a:solidFill>
                  <a:schemeClr val="tx1"/>
                </a:solidFill>
                <a:effectLst/>
                <a:latin typeface="+mn-lt"/>
                <a:ea typeface="+mn-ea"/>
                <a:cs typeface="+mn-cs"/>
              </a:rPr>
              <a:t>，用户上传的图片可以经过算法模块处理后转变为</a:t>
            </a:r>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13</a:t>
            </a:fld>
            <a:endParaRPr lang="zh-CN" altLang="en-US"/>
          </a:p>
        </p:txBody>
      </p:sp>
    </p:spTree>
    <p:extLst>
      <p:ext uri="{BB962C8B-B14F-4D97-AF65-F5344CB8AC3E}">
        <p14:creationId xmlns:p14="http://schemas.microsoft.com/office/powerpoint/2010/main" val="2717232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14</a:t>
            </a:fld>
            <a:endParaRPr lang="zh-CN" altLang="en-US"/>
          </a:p>
        </p:txBody>
      </p:sp>
    </p:spTree>
    <p:extLst>
      <p:ext uri="{BB962C8B-B14F-4D97-AF65-F5344CB8AC3E}">
        <p14:creationId xmlns:p14="http://schemas.microsoft.com/office/powerpoint/2010/main" val="3530085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15</a:t>
            </a:fld>
            <a:endParaRPr lang="zh-CN" altLang="en-US"/>
          </a:p>
        </p:txBody>
      </p:sp>
    </p:spTree>
    <p:extLst>
      <p:ext uri="{BB962C8B-B14F-4D97-AF65-F5344CB8AC3E}">
        <p14:creationId xmlns:p14="http://schemas.microsoft.com/office/powerpoint/2010/main" val="45485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16</a:t>
            </a:fld>
            <a:endParaRPr lang="zh-CN" altLang="en-US"/>
          </a:p>
        </p:txBody>
      </p:sp>
    </p:spTree>
    <p:extLst>
      <p:ext uri="{BB962C8B-B14F-4D97-AF65-F5344CB8AC3E}">
        <p14:creationId xmlns:p14="http://schemas.microsoft.com/office/powerpoint/2010/main" val="629238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17</a:t>
            </a:fld>
            <a:endParaRPr lang="zh-CN" altLang="en-US"/>
          </a:p>
        </p:txBody>
      </p:sp>
    </p:spTree>
    <p:extLst>
      <p:ext uri="{BB962C8B-B14F-4D97-AF65-F5344CB8AC3E}">
        <p14:creationId xmlns:p14="http://schemas.microsoft.com/office/powerpoint/2010/main" val="2442598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18</a:t>
            </a:fld>
            <a:endParaRPr lang="zh-CN" altLang="en-US"/>
          </a:p>
        </p:txBody>
      </p:sp>
    </p:spTree>
    <p:extLst>
      <p:ext uri="{BB962C8B-B14F-4D97-AF65-F5344CB8AC3E}">
        <p14:creationId xmlns:p14="http://schemas.microsoft.com/office/powerpoint/2010/main" val="1255154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19</a:t>
            </a:fld>
            <a:endParaRPr lang="zh-CN" altLang="en-US"/>
          </a:p>
        </p:txBody>
      </p:sp>
    </p:spTree>
    <p:extLst>
      <p:ext uri="{BB962C8B-B14F-4D97-AF65-F5344CB8AC3E}">
        <p14:creationId xmlns:p14="http://schemas.microsoft.com/office/powerpoint/2010/main" val="698774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2</a:t>
            </a:fld>
            <a:endParaRPr lang="zh-CN" altLang="en-US"/>
          </a:p>
        </p:txBody>
      </p:sp>
    </p:spTree>
    <p:extLst>
      <p:ext uri="{BB962C8B-B14F-4D97-AF65-F5344CB8AC3E}">
        <p14:creationId xmlns:p14="http://schemas.microsoft.com/office/powerpoint/2010/main" val="2762948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20</a:t>
            </a:fld>
            <a:endParaRPr lang="zh-CN" altLang="en-US"/>
          </a:p>
        </p:txBody>
      </p:sp>
    </p:spTree>
    <p:extLst>
      <p:ext uri="{BB962C8B-B14F-4D97-AF65-F5344CB8AC3E}">
        <p14:creationId xmlns:p14="http://schemas.microsoft.com/office/powerpoint/2010/main" val="1635168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21</a:t>
            </a:fld>
            <a:endParaRPr lang="zh-CN" altLang="en-US"/>
          </a:p>
        </p:txBody>
      </p:sp>
    </p:spTree>
    <p:extLst>
      <p:ext uri="{BB962C8B-B14F-4D97-AF65-F5344CB8AC3E}">
        <p14:creationId xmlns:p14="http://schemas.microsoft.com/office/powerpoint/2010/main" val="2860427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22</a:t>
            </a:fld>
            <a:endParaRPr lang="zh-CN" altLang="en-US"/>
          </a:p>
        </p:txBody>
      </p:sp>
    </p:spTree>
    <p:extLst>
      <p:ext uri="{BB962C8B-B14F-4D97-AF65-F5344CB8AC3E}">
        <p14:creationId xmlns:p14="http://schemas.microsoft.com/office/powerpoint/2010/main" val="3789133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3</a:t>
            </a:fld>
            <a:endParaRPr lang="zh-CN" altLang="en-US"/>
          </a:p>
        </p:txBody>
      </p:sp>
    </p:spTree>
    <p:extLst>
      <p:ext uri="{BB962C8B-B14F-4D97-AF65-F5344CB8AC3E}">
        <p14:creationId xmlns:p14="http://schemas.microsoft.com/office/powerpoint/2010/main" val="158720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6</a:t>
            </a:fld>
            <a:endParaRPr lang="zh-CN" altLang="en-US"/>
          </a:p>
        </p:txBody>
      </p:sp>
    </p:spTree>
    <p:extLst>
      <p:ext uri="{BB962C8B-B14F-4D97-AF65-F5344CB8AC3E}">
        <p14:creationId xmlns:p14="http://schemas.microsoft.com/office/powerpoint/2010/main" val="8605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7</a:t>
            </a:fld>
            <a:endParaRPr lang="zh-CN" altLang="en-US"/>
          </a:p>
        </p:txBody>
      </p:sp>
    </p:spTree>
    <p:extLst>
      <p:ext uri="{BB962C8B-B14F-4D97-AF65-F5344CB8AC3E}">
        <p14:creationId xmlns:p14="http://schemas.microsoft.com/office/powerpoint/2010/main" val="3530085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8</a:t>
            </a:fld>
            <a:endParaRPr lang="zh-CN" altLang="en-US"/>
          </a:p>
        </p:txBody>
      </p:sp>
    </p:spTree>
    <p:extLst>
      <p:ext uri="{BB962C8B-B14F-4D97-AF65-F5344CB8AC3E}">
        <p14:creationId xmlns:p14="http://schemas.microsoft.com/office/powerpoint/2010/main" val="3096125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9</a:t>
            </a:fld>
            <a:endParaRPr lang="zh-CN" altLang="en-US"/>
          </a:p>
        </p:txBody>
      </p:sp>
    </p:spTree>
    <p:extLst>
      <p:ext uri="{BB962C8B-B14F-4D97-AF65-F5344CB8AC3E}">
        <p14:creationId xmlns:p14="http://schemas.microsoft.com/office/powerpoint/2010/main" val="473676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414455"/>
        </a:solidFill>
        <a:effectLst/>
      </p:bgPr>
    </p:bg>
    <p:spTree>
      <p:nvGrpSpPr>
        <p:cNvPr id="1" name=""/>
        <p:cNvGrpSpPr/>
        <p:nvPr/>
      </p:nvGrpSpPr>
      <p:grpSpPr>
        <a:xfrm>
          <a:off x="0" y="0"/>
          <a:ext cx="0" cy="0"/>
          <a:chOff x="0" y="0"/>
          <a:chExt cx="0" cy="0"/>
        </a:xfrm>
      </p:grpSpPr>
    </p:spTree>
  </p:cSld>
  <p:clrMapOvr>
    <a:masterClrMapping/>
  </p:clrMapOvr>
  <p:transition spd="slow">
    <p:push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5341063-6170-44F6-AFCF-12A7A467AE3B}" type="datetime9">
              <a:rPr lang="zh-CN" altLang="en-US" smtClean="0"/>
              <a:t>2020年4月3日星期五4时42分17秒</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push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704D48C-50E9-4A53-8CC0-EA046DC5B126}" type="datetime9">
              <a:rPr lang="zh-CN" altLang="en-US" smtClean="0"/>
              <a:t>2020年4月3日星期五4时42分17秒</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363"/>
            <a:ext cx="914281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802" y="3602038"/>
            <a:ext cx="914281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19E6B66-C9DD-4441-8B36-9925829B9713}" type="datetime9">
              <a:rPr lang="zh-CN" altLang="en-US" smtClean="0"/>
              <a:t>2020年4月3日星期五4时42分17秒</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BDD927-E55F-4D12-BD2D-8ABE6C912713}" type="slidenum">
              <a:rPr lang="zh-CN" altLang="en-US" smtClean="0"/>
              <a:pPr/>
              <a:t>‹#›</a:t>
            </a:fld>
            <a:endParaRPr lang="zh-CN" altLang="en-US"/>
          </a:p>
        </p:txBody>
      </p:sp>
    </p:spTree>
  </p:cSld>
  <p:clrMapOvr>
    <a:masterClrMapping/>
  </p:clrMapOvr>
  <p:transition spd="slow">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C9A0C91-7920-4F08-AB03-3201714AA328}" type="datetime9">
              <a:rPr lang="zh-CN" altLang="en-US" smtClean="0"/>
              <a:t>2020年4月3日星期五4时42分17秒</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push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9950B81-5FB0-413A-B248-AD4C2A345877}" type="datetime9">
              <a:rPr lang="zh-CN" altLang="en-US" smtClean="0"/>
              <a:t>2020年4月3日星期五4时42分17秒</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push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E74A5F2-FD83-4A2A-9E2E-2D617C0AFBAF}" type="datetime9">
              <a:rPr lang="zh-CN" altLang="en-US" smtClean="0"/>
              <a:t>2020年4月3日星期五4时42分17秒</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push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8759A4B-06BC-47A1-8CAA-FEE946CAF7E2}" type="datetime9">
              <a:rPr lang="zh-CN" altLang="en-US" smtClean="0"/>
              <a:t>2020年4月3日星期五4时42分17秒</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push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11EE65-8ADE-4D70-97B0-2BA7819EFA55}" type="datetime9">
              <a:rPr lang="zh-CN" altLang="en-US" smtClean="0"/>
              <a:t>2020年4月3日星期五4时42分17秒</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push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36B461-5D55-4521-89C3-EE2B41D7FA05}" type="datetime9">
              <a:rPr lang="zh-CN" altLang="en-US" smtClean="0"/>
              <a:t>2020年4月3日星期五4时42分17秒</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push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24DCD2F-7B24-4AD9-A235-A5F4DCD821D7}" type="datetime9">
              <a:rPr lang="zh-CN" altLang="en-US" smtClean="0"/>
              <a:t>2020年4月3日星期五4时42分17秒</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DEB8EEB-5DE4-49BB-A713-72A3905D5BBE}" type="datetime9">
              <a:rPr lang="zh-CN" altLang="en-US" smtClean="0"/>
              <a:t>2020年4月3日星期五4时42分17秒</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spd="slow">
    <p:push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rgbClr val="FFFFFF"/>
          </a:fgClr>
          <a:bgClr>
            <a:srgbClr val="E8E8E6"/>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0"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55826-EA74-4F6D-B3B9-CBE904AF9DE5}" type="datetime9">
              <a:rPr lang="zh-CN" altLang="en-US" smtClean="0"/>
              <a:t>2020年4月3日星期五4时42分17秒</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push dir="r"/>
  </p:transition>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jp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483130" y="1294"/>
            <a:ext cx="2011675" cy="182523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矩形 1"/>
          <p:cNvSpPr/>
          <p:nvPr/>
        </p:nvSpPr>
        <p:spPr>
          <a:xfrm>
            <a:off x="3502918" y="2173796"/>
            <a:ext cx="8687495" cy="2865281"/>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815077" y="1818923"/>
            <a:ext cx="7375336" cy="354873"/>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70763" y="1818923"/>
            <a:ext cx="4544313" cy="3220153"/>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4990631" y="2852936"/>
            <a:ext cx="6466756" cy="923330"/>
          </a:xfrm>
          <a:prstGeom prst="rect">
            <a:avLst/>
          </a:prstGeom>
          <a:noFill/>
        </p:spPr>
        <p:txBody>
          <a:bodyPr wrap="square" rtlCol="0">
            <a:spAutoFit/>
          </a:bodyPr>
          <a:lstStyle/>
          <a:p>
            <a:r>
              <a:rPr lang="en-US" altLang="zh-CN" sz="5400" dirty="0">
                <a:solidFill>
                  <a:schemeClr val="bg1"/>
                </a:solidFill>
                <a:latin typeface="MStiffHei HKS UltraBold" panose="00000900000000000000" pitchFamily="2" charset="-120"/>
                <a:ea typeface="MStiffHei HKS UltraBold" panose="00000900000000000000" pitchFamily="2" charset="-120"/>
              </a:rPr>
              <a:t>G</a:t>
            </a:r>
            <a:r>
              <a:rPr lang="zh-CN" altLang="en-US" sz="5400" dirty="0">
                <a:solidFill>
                  <a:schemeClr val="bg1"/>
                </a:solidFill>
                <a:latin typeface="MStiffHei HKS UltraBold" panose="00000900000000000000" pitchFamily="2" charset="-120"/>
                <a:ea typeface="MStiffHei HKS UltraBold" panose="00000900000000000000" pitchFamily="2" charset="-120"/>
              </a:rPr>
              <a:t>组第五周汇报</a:t>
            </a:r>
            <a:endParaRPr lang="zh-CN" altLang="en-US" sz="13800" dirty="0">
              <a:solidFill>
                <a:schemeClr val="bg1"/>
              </a:solidFill>
              <a:latin typeface="MStiffHei HKS UltraBold" panose="00000900000000000000" pitchFamily="2" charset="-120"/>
              <a:ea typeface="MStiffHei HKS UltraBold" panose="00000900000000000000" pitchFamily="2" charset="-120"/>
            </a:endParaRPr>
          </a:p>
        </p:txBody>
      </p:sp>
      <p:grpSp>
        <p:nvGrpSpPr>
          <p:cNvPr id="36" name="组合 35"/>
          <p:cNvGrpSpPr/>
          <p:nvPr/>
        </p:nvGrpSpPr>
        <p:grpSpPr>
          <a:xfrm>
            <a:off x="6073163" y="960929"/>
            <a:ext cx="681980" cy="681980"/>
            <a:chOff x="952456" y="3218117"/>
            <a:chExt cx="877066" cy="877066"/>
          </a:xfrm>
        </p:grpSpPr>
        <p:sp>
          <p:nvSpPr>
            <p:cNvPr id="38" name="椭圆 50"/>
            <p:cNvSpPr>
              <a:spLocks noChangeArrowheads="1"/>
            </p:cNvSpPr>
            <p:nvPr/>
          </p:nvSpPr>
          <p:spPr bwMode="auto">
            <a:xfrm>
              <a:off x="952456" y="3218117"/>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40" name="Picture 3" descr="D:\360data\重要数据\桌面\467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1696" y="3367890"/>
              <a:ext cx="478586" cy="577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组合 40"/>
          <p:cNvGrpSpPr/>
          <p:nvPr/>
        </p:nvGrpSpPr>
        <p:grpSpPr>
          <a:xfrm>
            <a:off x="6978091" y="960929"/>
            <a:ext cx="681980" cy="681980"/>
            <a:chOff x="2812677" y="3391963"/>
            <a:chExt cx="877066" cy="877066"/>
          </a:xfrm>
        </p:grpSpPr>
        <p:sp>
          <p:nvSpPr>
            <p:cNvPr id="42" name="椭圆 50"/>
            <p:cNvSpPr>
              <a:spLocks noChangeArrowheads="1"/>
            </p:cNvSpPr>
            <p:nvPr/>
          </p:nvSpPr>
          <p:spPr bwMode="auto">
            <a:xfrm>
              <a:off x="2812677" y="3391963"/>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43" name="Picture 4" descr="D:\360data\重要数据\桌面\未标题-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1249" y="3537498"/>
              <a:ext cx="419922" cy="586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组合 43"/>
          <p:cNvGrpSpPr/>
          <p:nvPr/>
        </p:nvGrpSpPr>
        <p:grpSpPr>
          <a:xfrm>
            <a:off x="7883019" y="960929"/>
            <a:ext cx="681980" cy="681980"/>
            <a:chOff x="4672898" y="2936570"/>
            <a:chExt cx="877066" cy="877066"/>
          </a:xfrm>
        </p:grpSpPr>
        <p:sp>
          <p:nvSpPr>
            <p:cNvPr id="45" name="椭圆 44"/>
            <p:cNvSpPr>
              <a:spLocks noChangeArrowheads="1"/>
            </p:cNvSpPr>
            <p:nvPr/>
          </p:nvSpPr>
          <p:spPr bwMode="auto">
            <a:xfrm>
              <a:off x="4672898" y="2936570"/>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46" name="Picture 5" descr="D:\360data\重要数据\桌面\未标题-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45149" y="3095025"/>
              <a:ext cx="532564" cy="5135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组合 46"/>
          <p:cNvGrpSpPr/>
          <p:nvPr/>
        </p:nvGrpSpPr>
        <p:grpSpPr>
          <a:xfrm>
            <a:off x="8787947" y="960929"/>
            <a:ext cx="681980" cy="681980"/>
            <a:chOff x="6533119" y="2285390"/>
            <a:chExt cx="877066" cy="877066"/>
          </a:xfrm>
        </p:grpSpPr>
        <p:sp>
          <p:nvSpPr>
            <p:cNvPr id="48" name="椭圆 47"/>
            <p:cNvSpPr>
              <a:spLocks noChangeArrowheads="1"/>
            </p:cNvSpPr>
            <p:nvPr/>
          </p:nvSpPr>
          <p:spPr bwMode="auto">
            <a:xfrm>
              <a:off x="6533119" y="2285390"/>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49" name="Picture 6" descr="D:\360data\重要数据\桌面\未标题-5.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35358" y="2430447"/>
              <a:ext cx="512614" cy="586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组合 49"/>
          <p:cNvGrpSpPr/>
          <p:nvPr/>
        </p:nvGrpSpPr>
        <p:grpSpPr>
          <a:xfrm>
            <a:off x="9692875" y="960929"/>
            <a:ext cx="681980" cy="681980"/>
            <a:chOff x="8393340" y="1988840"/>
            <a:chExt cx="877066" cy="877066"/>
          </a:xfrm>
        </p:grpSpPr>
        <p:sp>
          <p:nvSpPr>
            <p:cNvPr id="51" name="椭圆 50"/>
            <p:cNvSpPr>
              <a:spLocks noChangeArrowheads="1"/>
            </p:cNvSpPr>
            <p:nvPr/>
          </p:nvSpPr>
          <p:spPr bwMode="auto">
            <a:xfrm>
              <a:off x="8393340" y="1988840"/>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52" name="Picture 7" descr="D:\360data\重要数据\桌面\未标题-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68665" y="2183926"/>
              <a:ext cx="564516" cy="486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组合 52"/>
          <p:cNvGrpSpPr/>
          <p:nvPr/>
        </p:nvGrpSpPr>
        <p:grpSpPr>
          <a:xfrm>
            <a:off x="10597802" y="960929"/>
            <a:ext cx="681980" cy="681980"/>
            <a:chOff x="10253559" y="2420888"/>
            <a:chExt cx="877066" cy="877066"/>
          </a:xfrm>
        </p:grpSpPr>
        <p:sp>
          <p:nvSpPr>
            <p:cNvPr id="54" name="椭圆 53"/>
            <p:cNvSpPr>
              <a:spLocks noChangeArrowheads="1"/>
            </p:cNvSpPr>
            <p:nvPr/>
          </p:nvSpPr>
          <p:spPr bwMode="auto">
            <a:xfrm>
              <a:off x="10253559" y="2420888"/>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55" name="Picture 8" descr="D:\360data\重要数据\桌面\未标题-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88676" y="2566876"/>
              <a:ext cx="606832" cy="585090"/>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图片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2598" y="44874"/>
            <a:ext cx="1708398" cy="1708398"/>
          </a:xfrm>
          <a:prstGeom prst="rect">
            <a:avLst/>
          </a:prstGeom>
        </p:spPr>
      </p:pic>
      <p:sp>
        <p:nvSpPr>
          <p:cNvPr id="4" name="文本框 3">
            <a:extLst>
              <a:ext uri="{FF2B5EF4-FFF2-40B4-BE49-F238E27FC236}">
                <a16:creationId xmlns:a16="http://schemas.microsoft.com/office/drawing/2014/main" id="{F2DB7FB0-F642-4C5A-90BD-823D4188179E}"/>
              </a:ext>
            </a:extLst>
          </p:cNvPr>
          <p:cNvSpPr txBox="1"/>
          <p:nvPr/>
        </p:nvSpPr>
        <p:spPr>
          <a:xfrm>
            <a:off x="7155823" y="5866238"/>
            <a:ext cx="4771806" cy="369332"/>
          </a:xfrm>
          <a:prstGeom prst="rect">
            <a:avLst/>
          </a:prstGeom>
          <a:noFill/>
        </p:spPr>
        <p:txBody>
          <a:bodyPr wrap="square" rtlCol="0" anchor="ctr">
            <a:spAutoFit/>
          </a:bodyPr>
          <a:lstStyle/>
          <a:p>
            <a:r>
              <a:rPr lang="zh-CN" altLang="en-US" dirty="0">
                <a:latin typeface="微软雅黑" panose="020B0503020204020204" pitchFamily="34" charset="-122"/>
                <a:ea typeface="微软雅黑" panose="020B0503020204020204" pitchFamily="34" charset="-122"/>
              </a:rPr>
              <a:t>汇报人：马广洲</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张祥国</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王康明</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常佳辉</a:t>
            </a:r>
          </a:p>
        </p:txBody>
      </p:sp>
      <p:sp>
        <p:nvSpPr>
          <p:cNvPr id="5" name="日期占位符 4">
            <a:extLst>
              <a:ext uri="{FF2B5EF4-FFF2-40B4-BE49-F238E27FC236}">
                <a16:creationId xmlns:a16="http://schemas.microsoft.com/office/drawing/2014/main" id="{A7950460-8231-4DF3-B7DB-8E726398806B}"/>
              </a:ext>
            </a:extLst>
          </p:cNvPr>
          <p:cNvSpPr>
            <a:spLocks noGrp="1"/>
          </p:cNvSpPr>
          <p:nvPr>
            <p:ph type="dt" sz="half" idx="10"/>
          </p:nvPr>
        </p:nvSpPr>
        <p:spPr/>
        <p:txBody>
          <a:bodyPr/>
          <a:lstStyle/>
          <a:p>
            <a:fld id="{BCDB1698-1703-4003-B840-8960BE01BF86}" type="datetime9">
              <a:rPr lang="zh-CN" altLang="en-US" smtClean="0"/>
              <a:t>2020年4月3日星期五4时42分17秒</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3" name="流程图: 离页连接符 2"/>
          <p:cNvSpPr/>
          <p:nvPr/>
        </p:nvSpPr>
        <p:spPr>
          <a:xfrm>
            <a:off x="413385" y="180340"/>
            <a:ext cx="5286375" cy="1080135"/>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2605267" y="459398"/>
            <a:ext cx="902811" cy="523220"/>
          </a:xfrm>
          <a:prstGeom prst="rect">
            <a:avLst/>
          </a:prstGeom>
          <a:noFill/>
        </p:spPr>
        <p:txBody>
          <a:bodyPr wrap="non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展示</a:t>
            </a:r>
            <a:endParaRPr sz="2800" b="1" dirty="0">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970197" y="1260475"/>
            <a:ext cx="7057390" cy="1015663"/>
          </a:xfrm>
          <a:prstGeom prst="rect">
            <a:avLst/>
          </a:prstGeom>
          <a:noFill/>
        </p:spPr>
        <p:txBody>
          <a:bodyPr wrap="square" rtlCol="0">
            <a:spAutoFit/>
          </a:bodyPr>
          <a:lstStyle/>
          <a:p>
            <a:pPr>
              <a:lnSpc>
                <a:spcPct val="150000"/>
              </a:lnSpc>
            </a:pPr>
            <a:r>
              <a:rPr lang="zh-CN" altLang="en-US" sz="2000" dirty="0">
                <a:solidFill>
                  <a:sysClr val="windowText" lastClr="000000"/>
                </a:solidFill>
                <a:latin typeface="微软雅黑" panose="020B0503020204020204" pitchFamily="34" charset="-122"/>
                <a:ea typeface="微软雅黑" panose="020B0503020204020204" pitchFamily="34" charset="-122"/>
              </a:rPr>
              <a:t>登录后：</a:t>
            </a:r>
            <a:endParaRPr lang="en-US" altLang="zh-CN" sz="200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ysClr val="windowText" lastClr="000000"/>
                </a:solidFill>
                <a:latin typeface="微软雅黑" panose="020B0503020204020204" pitchFamily="34" charset="-122"/>
                <a:ea typeface="微软雅黑" panose="020B0503020204020204" pitchFamily="34" charset="-122"/>
              </a:rPr>
              <a:t>显示自己的动态</a:t>
            </a:r>
            <a:endParaRPr lang="en-US" altLang="zh-CN" sz="2000" dirty="0">
              <a:solidFill>
                <a:sysClr val="windowText" lastClr="000000"/>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910630" y="1260475"/>
            <a:ext cx="0" cy="864096"/>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stretch>
            <a:fillRect/>
          </a:stretch>
        </p:blipFill>
        <p:spPr>
          <a:xfrm>
            <a:off x="442039" y="2553995"/>
            <a:ext cx="11100370" cy="3645087"/>
          </a:xfrm>
          <a:prstGeom prst="rect">
            <a:avLst/>
          </a:prstGeom>
        </p:spPr>
      </p:pic>
      <p:sp>
        <p:nvSpPr>
          <p:cNvPr id="7" name="日期占位符 6">
            <a:extLst>
              <a:ext uri="{FF2B5EF4-FFF2-40B4-BE49-F238E27FC236}">
                <a16:creationId xmlns:a16="http://schemas.microsoft.com/office/drawing/2014/main" id="{E96255F1-AB65-4C0F-86AB-29CDCFA0EA34}"/>
              </a:ext>
            </a:extLst>
          </p:cNvPr>
          <p:cNvSpPr>
            <a:spLocks noGrp="1"/>
          </p:cNvSpPr>
          <p:nvPr>
            <p:ph type="dt" sz="half" idx="10"/>
          </p:nvPr>
        </p:nvSpPr>
        <p:spPr/>
        <p:txBody>
          <a:bodyPr/>
          <a:lstStyle/>
          <a:p>
            <a:fld id="{312C35CA-0B3A-4581-BCF5-8CEE9AFE1922}" type="datetime9">
              <a:rPr lang="zh-CN" altLang="en-US" smtClean="0"/>
              <a:t>2020年4月3日星期五4时42分17秒</a:t>
            </a:fld>
            <a:endParaRPr lang="zh-CN" altLang="en-US"/>
          </a:p>
        </p:txBody>
      </p:sp>
    </p:spTree>
    <p:extLst>
      <p:ext uri="{BB962C8B-B14F-4D97-AF65-F5344CB8AC3E}">
        <p14:creationId xmlns:p14="http://schemas.microsoft.com/office/powerpoint/2010/main" val="338715785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3" name="流程图: 离页连接符 2"/>
          <p:cNvSpPr/>
          <p:nvPr/>
        </p:nvSpPr>
        <p:spPr>
          <a:xfrm>
            <a:off x="413385" y="180340"/>
            <a:ext cx="5286375" cy="1080135"/>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2134766" y="458797"/>
            <a:ext cx="2240538"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总体用例图</a:t>
            </a:r>
            <a:endParaRPr sz="2800" b="1" dirty="0">
              <a:solidFill>
                <a:schemeClr val="bg1"/>
              </a:solidFill>
              <a:latin typeface="微软雅黑" panose="020B0503020204020204" pitchFamily="34" charset="-122"/>
              <a:ea typeface="微软雅黑" panose="020B0503020204020204" pitchFamily="34" charset="-122"/>
            </a:endParaRPr>
          </a:p>
        </p:txBody>
      </p:sp>
      <p:pic>
        <p:nvPicPr>
          <p:cNvPr id="15" name="图片 14" descr="图片包含 游戏机, 文字&#10;&#10;描述已自动生成">
            <a:extLst>
              <a:ext uri="{FF2B5EF4-FFF2-40B4-BE49-F238E27FC236}">
                <a16:creationId xmlns:a16="http://schemas.microsoft.com/office/drawing/2014/main" id="{CB912DD0-04C4-444C-AD38-ADBCBB8BF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734" y="1372025"/>
            <a:ext cx="8712968" cy="5083390"/>
          </a:xfrm>
          <a:prstGeom prst="rect">
            <a:avLst/>
          </a:prstGeom>
        </p:spPr>
      </p:pic>
      <p:sp>
        <p:nvSpPr>
          <p:cNvPr id="5" name="日期占位符 4">
            <a:extLst>
              <a:ext uri="{FF2B5EF4-FFF2-40B4-BE49-F238E27FC236}">
                <a16:creationId xmlns:a16="http://schemas.microsoft.com/office/drawing/2014/main" id="{39C78082-8547-43F2-802C-375D92C06EDD}"/>
              </a:ext>
            </a:extLst>
          </p:cNvPr>
          <p:cNvSpPr>
            <a:spLocks noGrp="1"/>
          </p:cNvSpPr>
          <p:nvPr>
            <p:ph type="dt" sz="half" idx="10"/>
          </p:nvPr>
        </p:nvSpPr>
        <p:spPr/>
        <p:txBody>
          <a:bodyPr/>
          <a:lstStyle/>
          <a:p>
            <a:fld id="{7BD79C99-75FE-45B1-BE11-5AE5E9FA83D5}" type="datetime9">
              <a:rPr lang="zh-CN" altLang="en-US" smtClean="0"/>
              <a:t>2020年4月3日星期五4时42分17秒</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3" name="流程图: 离页连接符 2"/>
          <p:cNvSpPr/>
          <p:nvPr/>
        </p:nvSpPr>
        <p:spPr>
          <a:xfrm>
            <a:off x="413385" y="180340"/>
            <a:ext cx="5286375" cy="1080135"/>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707597" y="459398"/>
            <a:ext cx="2698175" cy="523220"/>
          </a:xfrm>
          <a:prstGeom prst="rect">
            <a:avLst/>
          </a:prstGeom>
          <a:noFill/>
        </p:spPr>
        <p:txBody>
          <a:bodyPr wrap="non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发布作品用例图</a:t>
            </a:r>
            <a:endParaRPr sz="2800" b="1" dirty="0">
              <a:solidFill>
                <a:schemeClr val="bg1"/>
              </a:solidFill>
              <a:latin typeface="微软雅黑" panose="020B0503020204020204" pitchFamily="34" charset="-122"/>
              <a:ea typeface="微软雅黑" panose="020B0503020204020204" pitchFamily="34" charset="-122"/>
            </a:endParaRPr>
          </a:p>
        </p:txBody>
      </p:sp>
      <p:pic>
        <p:nvPicPr>
          <p:cNvPr id="14" name="图片 13" descr="一些文字和图案&#10;&#10;描述已自动生成">
            <a:extLst>
              <a:ext uri="{FF2B5EF4-FFF2-40B4-BE49-F238E27FC236}">
                <a16:creationId xmlns:a16="http://schemas.microsoft.com/office/drawing/2014/main" id="{E2CAB020-EB5C-413F-B6AB-733AF72A8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3287" y="1449887"/>
            <a:ext cx="6343838" cy="5227773"/>
          </a:xfrm>
          <a:prstGeom prst="rect">
            <a:avLst/>
          </a:prstGeom>
        </p:spPr>
      </p:pic>
      <p:sp>
        <p:nvSpPr>
          <p:cNvPr id="5" name="日期占位符 4">
            <a:extLst>
              <a:ext uri="{FF2B5EF4-FFF2-40B4-BE49-F238E27FC236}">
                <a16:creationId xmlns:a16="http://schemas.microsoft.com/office/drawing/2014/main" id="{AD0477CE-35F9-4151-869B-FA572D57D056}"/>
              </a:ext>
            </a:extLst>
          </p:cNvPr>
          <p:cNvSpPr>
            <a:spLocks noGrp="1"/>
          </p:cNvSpPr>
          <p:nvPr>
            <p:ph type="dt" sz="half" idx="10"/>
          </p:nvPr>
        </p:nvSpPr>
        <p:spPr/>
        <p:txBody>
          <a:bodyPr/>
          <a:lstStyle/>
          <a:p>
            <a:fld id="{4C02EC16-5B4E-46B9-B23D-E52AD7970DBE}" type="datetime9">
              <a:rPr lang="zh-CN" altLang="en-US" smtClean="0"/>
              <a:t>2020年4月3日星期五4时42分17秒</a:t>
            </a:fld>
            <a:endParaRPr lang="zh-CN" altLang="en-US"/>
          </a:p>
        </p:txBody>
      </p:sp>
    </p:spTree>
    <p:extLst>
      <p:ext uri="{BB962C8B-B14F-4D97-AF65-F5344CB8AC3E}">
        <p14:creationId xmlns:p14="http://schemas.microsoft.com/office/powerpoint/2010/main" val="352022920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3" name="流程图: 离页连接符 2"/>
          <p:cNvSpPr/>
          <p:nvPr/>
        </p:nvSpPr>
        <p:spPr>
          <a:xfrm>
            <a:off x="413385" y="180340"/>
            <a:ext cx="5286375" cy="1080135"/>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707587" y="459398"/>
            <a:ext cx="2698175" cy="523220"/>
          </a:xfrm>
          <a:prstGeom prst="rect">
            <a:avLst/>
          </a:prstGeom>
          <a:noFill/>
        </p:spPr>
        <p:txBody>
          <a:bodyPr wrap="non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算法部分用例图</a:t>
            </a:r>
            <a:endParaRPr sz="2800" b="1" dirty="0">
              <a:solidFill>
                <a:schemeClr val="bg1"/>
              </a:solidFill>
              <a:latin typeface="微软雅黑" panose="020B0503020204020204" pitchFamily="34" charset="-122"/>
              <a:ea typeface="微软雅黑" panose="020B0503020204020204" pitchFamily="34" charset="-122"/>
            </a:endParaRPr>
          </a:p>
        </p:txBody>
      </p:sp>
      <p:pic>
        <p:nvPicPr>
          <p:cNvPr id="10" name="图片 9" descr="手机屏幕截图&#10;&#10;描述已自动生成">
            <a:extLst>
              <a:ext uri="{FF2B5EF4-FFF2-40B4-BE49-F238E27FC236}">
                <a16:creationId xmlns:a16="http://schemas.microsoft.com/office/drawing/2014/main" id="{E3D2716A-8D70-4841-98C7-D72DB8026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478" y="1484799"/>
            <a:ext cx="6881456" cy="5082980"/>
          </a:xfrm>
          <a:prstGeom prst="rect">
            <a:avLst/>
          </a:prstGeom>
        </p:spPr>
      </p:pic>
      <p:sp>
        <p:nvSpPr>
          <p:cNvPr id="5" name="日期占位符 4">
            <a:extLst>
              <a:ext uri="{FF2B5EF4-FFF2-40B4-BE49-F238E27FC236}">
                <a16:creationId xmlns:a16="http://schemas.microsoft.com/office/drawing/2014/main" id="{FFB432EE-1E0B-4FF6-BD64-C34EA3E039A0}"/>
              </a:ext>
            </a:extLst>
          </p:cNvPr>
          <p:cNvSpPr>
            <a:spLocks noGrp="1"/>
          </p:cNvSpPr>
          <p:nvPr>
            <p:ph type="dt" sz="half" idx="10"/>
          </p:nvPr>
        </p:nvSpPr>
        <p:spPr/>
        <p:txBody>
          <a:bodyPr/>
          <a:lstStyle/>
          <a:p>
            <a:fld id="{53DD230A-BE19-4661-9243-5B4FB28BA397}" type="datetime9">
              <a:rPr lang="zh-CN" altLang="en-US" smtClean="0"/>
              <a:t>2020年4月3日星期五4时42分17秒</a:t>
            </a:fld>
            <a:endParaRPr lang="zh-CN" altLang="en-US"/>
          </a:p>
        </p:txBody>
      </p:sp>
    </p:spTree>
    <p:extLst>
      <p:ext uri="{BB962C8B-B14F-4D97-AF65-F5344CB8AC3E}">
        <p14:creationId xmlns:p14="http://schemas.microsoft.com/office/powerpoint/2010/main" val="358516313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3" name="流程图: 离页连接符 2"/>
          <p:cNvSpPr/>
          <p:nvPr/>
        </p:nvSpPr>
        <p:spPr>
          <a:xfrm>
            <a:off x="413385" y="180340"/>
            <a:ext cx="5286375" cy="1080135"/>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078182" y="459398"/>
            <a:ext cx="3956982" cy="523220"/>
          </a:xfrm>
          <a:prstGeom prst="rect">
            <a:avLst/>
          </a:prstGeom>
          <a:noFill/>
        </p:spPr>
        <p:txBody>
          <a:bodyPr wrap="none" rtlCol="0">
            <a:spAutoFit/>
          </a:bodyPr>
          <a:lstStyle/>
          <a:p>
            <a:pPr algn="ctr"/>
            <a:r>
              <a:rPr lang="en-US" sz="2800" b="1" dirty="0">
                <a:solidFill>
                  <a:schemeClr val="bg1"/>
                </a:solidFill>
                <a:latin typeface="微软雅黑" panose="020B0503020204020204" pitchFamily="34" charset="-122"/>
                <a:ea typeface="微软雅黑" panose="020B0503020204020204" pitchFamily="34" charset="-122"/>
              </a:rPr>
              <a:t>Neural Style Transfer</a:t>
            </a:r>
            <a:endParaRPr sz="2800" b="1" dirty="0">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970197" y="1260475"/>
            <a:ext cx="7057390" cy="961225"/>
          </a:xfrm>
          <a:prstGeom prst="rect">
            <a:avLst/>
          </a:prstGeom>
          <a:noFill/>
        </p:spPr>
        <p:txBody>
          <a:bodyPr wrap="square" rtlCol="0">
            <a:spAutoFit/>
          </a:bodyPr>
          <a:lstStyle/>
          <a:p>
            <a:pPr>
              <a:lnSpc>
                <a:spcPct val="150000"/>
              </a:lnSpc>
            </a:pPr>
            <a:r>
              <a:rPr lang="zh-CN" altLang="en-US" sz="2000" dirty="0">
                <a:solidFill>
                  <a:sysClr val="windowText" lastClr="000000"/>
                </a:solidFill>
                <a:latin typeface="微软雅黑" panose="020B0503020204020204" pitchFamily="34" charset="-122"/>
                <a:ea typeface="微软雅黑" panose="020B0503020204020204" pitchFamily="34" charset="-122"/>
              </a:rPr>
              <a:t>风格转换：使用卷积神经网络将一张图片的语义内容与不同风格融合起来的过程</a:t>
            </a:r>
          </a:p>
        </p:txBody>
      </p:sp>
      <p:cxnSp>
        <p:nvCxnSpPr>
          <p:cNvPr id="10" name="直接连接符 9"/>
          <p:cNvCxnSpPr/>
          <p:nvPr/>
        </p:nvCxnSpPr>
        <p:spPr>
          <a:xfrm>
            <a:off x="910630" y="1260475"/>
            <a:ext cx="0" cy="864096"/>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DA04E228-F64A-7242-B5AA-2F2F18F505FB}"/>
              </a:ext>
            </a:extLst>
          </p:cNvPr>
          <p:cNvPicPr>
            <a:picLocks noChangeAspect="1"/>
          </p:cNvPicPr>
          <p:nvPr/>
        </p:nvPicPr>
        <p:blipFill>
          <a:blip r:embed="rId3"/>
          <a:stretch>
            <a:fillRect/>
          </a:stretch>
        </p:blipFill>
        <p:spPr>
          <a:xfrm>
            <a:off x="550590" y="2780928"/>
            <a:ext cx="11366500" cy="2908300"/>
          </a:xfrm>
          <a:prstGeom prst="rect">
            <a:avLst/>
          </a:prstGeom>
        </p:spPr>
      </p:pic>
      <p:sp>
        <p:nvSpPr>
          <p:cNvPr id="7" name="日期占位符 6">
            <a:extLst>
              <a:ext uri="{FF2B5EF4-FFF2-40B4-BE49-F238E27FC236}">
                <a16:creationId xmlns:a16="http://schemas.microsoft.com/office/drawing/2014/main" id="{867CF0E1-0DB6-4021-9E5D-60F2B199086B}"/>
              </a:ext>
            </a:extLst>
          </p:cNvPr>
          <p:cNvSpPr>
            <a:spLocks noGrp="1"/>
          </p:cNvSpPr>
          <p:nvPr>
            <p:ph type="dt" sz="half" idx="10"/>
          </p:nvPr>
        </p:nvSpPr>
        <p:spPr/>
        <p:txBody>
          <a:bodyPr/>
          <a:lstStyle/>
          <a:p>
            <a:fld id="{BDA5AF1E-AC59-4FB8-A747-08E2C24EA8EA}" type="datetime9">
              <a:rPr lang="zh-CN" altLang="en-US" smtClean="0"/>
              <a:t>2020年4月3日星期五4时42分17秒</a:t>
            </a:fld>
            <a:endParaRPr lang="zh-CN" altLang="en-US"/>
          </a:p>
        </p:txBody>
      </p:sp>
    </p:spTree>
    <p:extLst>
      <p:ext uri="{BB962C8B-B14F-4D97-AF65-F5344CB8AC3E}">
        <p14:creationId xmlns:p14="http://schemas.microsoft.com/office/powerpoint/2010/main" val="230600175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3" name="流程图: 离页连接符 2"/>
          <p:cNvSpPr/>
          <p:nvPr/>
        </p:nvSpPr>
        <p:spPr>
          <a:xfrm>
            <a:off x="413385" y="180340"/>
            <a:ext cx="5286375" cy="1080135"/>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078182" y="459398"/>
            <a:ext cx="3956982" cy="523220"/>
          </a:xfrm>
          <a:prstGeom prst="rect">
            <a:avLst/>
          </a:prstGeom>
          <a:noFill/>
        </p:spPr>
        <p:txBody>
          <a:bodyPr wrap="none" rtlCol="0">
            <a:spAutoFit/>
          </a:bodyPr>
          <a:lstStyle/>
          <a:p>
            <a:pPr algn="ctr"/>
            <a:r>
              <a:rPr lang="en-US" sz="2800" b="1" dirty="0">
                <a:solidFill>
                  <a:schemeClr val="bg1"/>
                </a:solidFill>
                <a:latin typeface="微软雅黑" panose="020B0503020204020204" pitchFamily="34" charset="-122"/>
                <a:ea typeface="微软雅黑" panose="020B0503020204020204" pitchFamily="34" charset="-122"/>
              </a:rPr>
              <a:t>Neural Style Transfer</a:t>
            </a:r>
            <a:endParaRPr sz="2800" b="1"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910630" y="1260475"/>
            <a:ext cx="0" cy="864096"/>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5D3336C7-14FC-A54D-847D-05F09736DEA1}"/>
              </a:ext>
            </a:extLst>
          </p:cNvPr>
          <p:cNvPicPr>
            <a:picLocks noChangeAspect="1"/>
          </p:cNvPicPr>
          <p:nvPr/>
        </p:nvPicPr>
        <p:blipFill>
          <a:blip r:embed="rId3"/>
          <a:stretch>
            <a:fillRect/>
          </a:stretch>
        </p:blipFill>
        <p:spPr>
          <a:xfrm>
            <a:off x="427026" y="2112609"/>
            <a:ext cx="4102100" cy="3035300"/>
          </a:xfrm>
          <a:prstGeom prst="rect">
            <a:avLst/>
          </a:prstGeom>
        </p:spPr>
      </p:pic>
      <p:pic>
        <p:nvPicPr>
          <p:cNvPr id="8" name="图片 7">
            <a:extLst>
              <a:ext uri="{FF2B5EF4-FFF2-40B4-BE49-F238E27FC236}">
                <a16:creationId xmlns:a16="http://schemas.microsoft.com/office/drawing/2014/main" id="{99E9DB64-FA67-7440-98CE-0534BCF068A6}"/>
              </a:ext>
            </a:extLst>
          </p:cNvPr>
          <p:cNvPicPr>
            <a:picLocks noChangeAspect="1"/>
          </p:cNvPicPr>
          <p:nvPr/>
        </p:nvPicPr>
        <p:blipFill>
          <a:blip r:embed="rId4"/>
          <a:stretch>
            <a:fillRect/>
          </a:stretch>
        </p:blipFill>
        <p:spPr>
          <a:xfrm>
            <a:off x="5375126" y="925159"/>
            <a:ext cx="6756400" cy="5410200"/>
          </a:xfrm>
          <a:prstGeom prst="rect">
            <a:avLst/>
          </a:prstGeom>
        </p:spPr>
      </p:pic>
      <p:sp>
        <p:nvSpPr>
          <p:cNvPr id="9" name="燕尾形箭头 8">
            <a:extLst>
              <a:ext uri="{FF2B5EF4-FFF2-40B4-BE49-F238E27FC236}">
                <a16:creationId xmlns:a16="http://schemas.microsoft.com/office/drawing/2014/main" id="{663A7F9A-43AE-D94F-BA3A-C181A3606329}"/>
              </a:ext>
            </a:extLst>
          </p:cNvPr>
          <p:cNvSpPr/>
          <p:nvPr/>
        </p:nvSpPr>
        <p:spPr>
          <a:xfrm>
            <a:off x="4666111" y="3248980"/>
            <a:ext cx="648072" cy="36004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日期占位符 4">
            <a:extLst>
              <a:ext uri="{FF2B5EF4-FFF2-40B4-BE49-F238E27FC236}">
                <a16:creationId xmlns:a16="http://schemas.microsoft.com/office/drawing/2014/main" id="{99611393-BB7F-44DC-8F09-190DF7D0944B}"/>
              </a:ext>
            </a:extLst>
          </p:cNvPr>
          <p:cNvSpPr>
            <a:spLocks noGrp="1"/>
          </p:cNvSpPr>
          <p:nvPr>
            <p:ph type="dt" sz="half" idx="10"/>
          </p:nvPr>
        </p:nvSpPr>
        <p:spPr/>
        <p:txBody>
          <a:bodyPr/>
          <a:lstStyle/>
          <a:p>
            <a:fld id="{F2346FFC-8057-40CF-A918-BEAE713F90B4}" type="datetime9">
              <a:rPr lang="zh-CN" altLang="en-US" smtClean="0"/>
              <a:t>2020年4月3日星期五4时42分17秒</a:t>
            </a:fld>
            <a:endParaRPr lang="zh-CN" altLang="en-US"/>
          </a:p>
        </p:txBody>
      </p:sp>
    </p:spTree>
    <p:extLst>
      <p:ext uri="{BB962C8B-B14F-4D97-AF65-F5344CB8AC3E}">
        <p14:creationId xmlns:p14="http://schemas.microsoft.com/office/powerpoint/2010/main" val="55525167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9582" y="188640"/>
            <a:ext cx="2526229" cy="480339"/>
          </a:xfrm>
          <a:prstGeom prst="rect">
            <a:avLst/>
          </a:prstGeom>
        </p:spPr>
      </p:pic>
      <p:sp>
        <p:nvSpPr>
          <p:cNvPr id="3" name="矩形 2">
            <a:extLst>
              <a:ext uri="{FF2B5EF4-FFF2-40B4-BE49-F238E27FC236}">
                <a16:creationId xmlns:a16="http://schemas.microsoft.com/office/drawing/2014/main" id="{E82D69CC-15C3-424B-A134-9972D5261D44}"/>
              </a:ext>
            </a:extLst>
          </p:cNvPr>
          <p:cNvSpPr/>
          <p:nvPr/>
        </p:nvSpPr>
        <p:spPr>
          <a:xfrm>
            <a:off x="3286894" y="2274838"/>
            <a:ext cx="6092825" cy="1754326"/>
          </a:xfrm>
          <a:prstGeom prst="rect">
            <a:avLst/>
          </a:prstGeom>
        </p:spPr>
        <p:txBody>
          <a:bodyPr>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第三部分：</a:t>
            </a:r>
            <a:endParaRPr lang="en-US" altLang="zh-CN" sz="3600" dirty="0">
              <a:solidFill>
                <a:schemeClr val="bg1"/>
              </a:solidFill>
              <a:latin typeface="微软雅黑" panose="020B0503020204020204" pitchFamily="34" charset="-122"/>
              <a:ea typeface="微软雅黑" panose="020B0503020204020204" pitchFamily="34" charset="-122"/>
            </a:endParaRPr>
          </a:p>
          <a:p>
            <a:r>
              <a:rPr lang="zh-CN" altLang="en-US" sz="3600" dirty="0">
                <a:solidFill>
                  <a:schemeClr val="bg1"/>
                </a:solidFill>
                <a:latin typeface="微软雅黑" panose="020B0503020204020204" pitchFamily="34" charset="-122"/>
                <a:ea typeface="微软雅黑" panose="020B0503020204020204" pitchFamily="34" charset="-122"/>
              </a:rPr>
              <a:t>实验</a:t>
            </a:r>
            <a:r>
              <a:rPr lang="en-US" altLang="zh-CN" sz="3600" dirty="0">
                <a:solidFill>
                  <a:schemeClr val="bg1"/>
                </a:solidFill>
                <a:latin typeface="微软雅黑" panose="020B0503020204020204" pitchFamily="34" charset="-122"/>
                <a:ea typeface="微软雅黑" panose="020B0503020204020204" pitchFamily="34" charset="-122"/>
              </a:rPr>
              <a:t>6-8</a:t>
            </a:r>
            <a:r>
              <a:rPr lang="zh-CN" altLang="en-US" sz="3600" dirty="0">
                <a:solidFill>
                  <a:schemeClr val="bg1"/>
                </a:solidFill>
                <a:latin typeface="微软雅黑" panose="020B0503020204020204" pitchFamily="34" charset="-122"/>
                <a:ea typeface="微软雅黑" panose="020B0503020204020204" pitchFamily="34" charset="-122"/>
              </a:rPr>
              <a:t>的初始数据的展示，以及计划书的修改内容</a:t>
            </a:r>
          </a:p>
        </p:txBody>
      </p:sp>
    </p:spTree>
    <p:extLst>
      <p:ext uri="{BB962C8B-B14F-4D97-AF65-F5344CB8AC3E}">
        <p14:creationId xmlns:p14="http://schemas.microsoft.com/office/powerpoint/2010/main" val="193862842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229361" y="3688433"/>
            <a:ext cx="6264696" cy="134065"/>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69321" y="1159423"/>
            <a:ext cx="6264696" cy="134065"/>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7" name="流程图: 离页连接符 6"/>
          <p:cNvSpPr/>
          <p:nvPr/>
        </p:nvSpPr>
        <p:spPr>
          <a:xfrm>
            <a:off x="10170432" y="332656"/>
            <a:ext cx="1980028" cy="1080120"/>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10170432" y="548680"/>
            <a:ext cx="1980029"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贡献度计算准则</a:t>
            </a:r>
          </a:p>
        </p:txBody>
      </p:sp>
      <p:sp>
        <p:nvSpPr>
          <p:cNvPr id="13" name="椭圆 64"/>
          <p:cNvSpPr>
            <a:spLocks noChangeArrowheads="1"/>
          </p:cNvSpPr>
          <p:nvPr/>
        </p:nvSpPr>
        <p:spPr bwMode="auto">
          <a:xfrm>
            <a:off x="8261" y="733378"/>
            <a:ext cx="986561" cy="986156"/>
          </a:xfrm>
          <a:prstGeom prst="ellipse">
            <a:avLst/>
          </a:prstGeom>
          <a:solidFill>
            <a:srgbClr val="414455"/>
          </a:solidFill>
          <a:ln w="190500" cap="sq" cmpd="sng">
            <a:solidFill>
              <a:srgbClr val="C8C6BD"/>
            </a:solidFill>
            <a:round/>
          </a:ln>
        </p:spPr>
        <p:txBody>
          <a:bodyPr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原</a:t>
            </a:r>
            <a:endParaRPr lang="zh-CN" altLang="zh-CN" sz="28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6" name="TextBox 15"/>
          <p:cNvSpPr txBox="1"/>
          <p:nvPr/>
        </p:nvSpPr>
        <p:spPr>
          <a:xfrm>
            <a:off x="1334111" y="1325863"/>
            <a:ext cx="5904656" cy="701346"/>
          </a:xfrm>
          <a:prstGeom prst="rect">
            <a:avLst/>
          </a:prstGeom>
          <a:noFill/>
        </p:spPr>
        <p:txBody>
          <a:bodyPr wrap="square" rtlCol="0">
            <a:spAutoFit/>
          </a:bodyPr>
          <a:lstStyle/>
          <a:p>
            <a:pPr>
              <a:lnSpc>
                <a:spcPct val="130000"/>
              </a:lnSpc>
            </a:pPr>
            <a:r>
              <a:rPr lang="en-US" altLang="zh-CN" sz="1600" dirty="0">
                <a:solidFill>
                  <a:sysClr val="windowText" lastClr="000000"/>
                </a:solidFill>
                <a:latin typeface="微软雅黑" panose="020B0503020204020204" pitchFamily="34" charset="-122"/>
                <a:ea typeface="微软雅黑" panose="020B0503020204020204" pitchFamily="34" charset="-122"/>
              </a:rPr>
              <a:t>1.</a:t>
            </a:r>
            <a:r>
              <a:rPr lang="zh-CN" altLang="en-US" sz="1600" dirty="0">
                <a:solidFill>
                  <a:sysClr val="windowText" lastClr="000000"/>
                </a:solidFill>
                <a:latin typeface="微软雅黑" panose="020B0503020204020204" pitchFamily="34" charset="-122"/>
                <a:ea typeface="微软雅黑" panose="020B0503020204020204" pitchFamily="34" charset="-122"/>
              </a:rPr>
              <a:t>实验内部划分不同权重的子任务，根据贡献量得分。</a:t>
            </a:r>
            <a:endParaRPr lang="en-US" altLang="zh-CN" sz="16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ysClr val="windowText" lastClr="000000"/>
                </a:solidFill>
                <a:latin typeface="微软雅黑" panose="020B0503020204020204" pitchFamily="34" charset="-122"/>
                <a:ea typeface="微软雅黑" panose="020B0503020204020204" pitchFamily="34" charset="-122"/>
              </a:rPr>
              <a:t>2.</a:t>
            </a:r>
            <a:r>
              <a:rPr lang="zh-CN" altLang="en-US" sz="1600" dirty="0">
                <a:solidFill>
                  <a:sysClr val="windowText" lastClr="000000"/>
                </a:solidFill>
                <a:latin typeface="微软雅黑" panose="020B0503020204020204" pitchFamily="34" charset="-122"/>
                <a:ea typeface="微软雅黑" panose="020B0503020204020204" pitchFamily="34" charset="-122"/>
              </a:rPr>
              <a:t>实验间根据实验重要性调整实验总体权值。</a:t>
            </a:r>
            <a:endParaRPr lang="en-US" altLang="zh-CN" sz="1600" dirty="0">
              <a:solidFill>
                <a:sysClr val="windowText" lastClr="000000"/>
              </a:solidFill>
              <a:latin typeface="微软雅黑" panose="020B0503020204020204" pitchFamily="34" charset="-122"/>
              <a:ea typeface="微软雅黑" panose="020B0503020204020204" pitchFamily="34" charset="-122"/>
            </a:endParaRPr>
          </a:p>
        </p:txBody>
      </p:sp>
      <p:sp>
        <p:nvSpPr>
          <p:cNvPr id="22" name="椭圆 64"/>
          <p:cNvSpPr>
            <a:spLocks noChangeArrowheads="1"/>
          </p:cNvSpPr>
          <p:nvPr/>
        </p:nvSpPr>
        <p:spPr bwMode="auto">
          <a:xfrm>
            <a:off x="7494057" y="3264006"/>
            <a:ext cx="983322" cy="982918"/>
          </a:xfrm>
          <a:prstGeom prst="ellipse">
            <a:avLst/>
          </a:prstGeom>
          <a:solidFill>
            <a:srgbClr val="414455"/>
          </a:solidFill>
          <a:ln w="190500" cap="sq" cmpd="sng">
            <a:solidFill>
              <a:srgbClr val="C8C6BD"/>
            </a:solidFill>
            <a:round/>
          </a:ln>
        </p:spPr>
        <p:txBody>
          <a:bodyPr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新</a:t>
            </a:r>
            <a:endParaRPr lang="zh-CN" altLang="zh-CN" sz="28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3" name="TextBox 22"/>
          <p:cNvSpPr txBox="1"/>
          <p:nvPr/>
        </p:nvSpPr>
        <p:spPr>
          <a:xfrm>
            <a:off x="1084086" y="3887297"/>
            <a:ext cx="5904656" cy="1372683"/>
          </a:xfrm>
          <a:prstGeom prst="rect">
            <a:avLst/>
          </a:prstGeom>
          <a:noFill/>
        </p:spPr>
        <p:txBody>
          <a:bodyPr wrap="square" rtlCol="0">
            <a:spAutoFit/>
          </a:bodyPr>
          <a:lstStyle/>
          <a:p>
            <a:pPr>
              <a:lnSpc>
                <a:spcPct val="130000"/>
              </a:lnSpc>
            </a:pPr>
            <a:r>
              <a:rPr lang="en-US" altLang="zh-CN" sz="1600" dirty="0">
                <a:solidFill>
                  <a:sysClr val="windowText" lastClr="000000"/>
                </a:solidFill>
                <a:latin typeface="微软雅黑" panose="020B0503020204020204" pitchFamily="34" charset="-122"/>
                <a:ea typeface="微软雅黑" panose="020B0503020204020204" pitchFamily="34" charset="-122"/>
              </a:rPr>
              <a:t>1.</a:t>
            </a:r>
            <a:r>
              <a:rPr lang="zh-CN" altLang="en-US" sz="1600" dirty="0">
                <a:solidFill>
                  <a:sysClr val="windowText" lastClr="000000"/>
                </a:solidFill>
                <a:latin typeface="微软雅黑" panose="020B0503020204020204" pitchFamily="34" charset="-122"/>
                <a:ea typeface="微软雅黑" panose="020B0503020204020204" pitchFamily="34" charset="-122"/>
              </a:rPr>
              <a:t>在实验开始前做出实验实施计划，并给出预计工时。可在实验结束后根据实际情况做调整。</a:t>
            </a:r>
            <a:endParaRPr lang="en-US" altLang="zh-CN" sz="16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ysClr val="windowText" lastClr="000000"/>
                </a:solidFill>
                <a:latin typeface="微软雅黑" panose="020B0503020204020204" pitchFamily="34" charset="-122"/>
                <a:ea typeface="微软雅黑" panose="020B0503020204020204" pitchFamily="34" charset="-122"/>
              </a:rPr>
              <a:t>2.</a:t>
            </a:r>
            <a:r>
              <a:rPr lang="zh-CN" altLang="en-US" sz="1600" dirty="0">
                <a:solidFill>
                  <a:sysClr val="windowText" lastClr="000000"/>
                </a:solidFill>
                <a:latin typeface="微软雅黑" panose="020B0503020204020204" pitchFamily="34" charset="-122"/>
                <a:ea typeface="微软雅黑" panose="020B0503020204020204" pitchFamily="34" charset="-122"/>
              </a:rPr>
              <a:t>工时之和作为最终贡献度的基础值。</a:t>
            </a:r>
            <a:endParaRPr lang="en-US" altLang="zh-CN" sz="1600" dirty="0">
              <a:solidFill>
                <a:sysClr val="windowText" lastClr="000000"/>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ysClr val="windowText" lastClr="000000"/>
                </a:solidFill>
                <a:latin typeface="微软雅黑" panose="020B0503020204020204" pitchFamily="34" charset="-122"/>
                <a:ea typeface="微软雅黑" panose="020B0503020204020204" pitchFamily="34" charset="-122"/>
              </a:rPr>
              <a:t>3.</a:t>
            </a:r>
            <a:r>
              <a:rPr lang="zh-CN" altLang="en-US" sz="1600" dirty="0">
                <a:solidFill>
                  <a:sysClr val="windowText" lastClr="000000"/>
                </a:solidFill>
                <a:latin typeface="微软雅黑" panose="020B0503020204020204" pitchFamily="34" charset="-122"/>
                <a:ea typeface="微软雅黑" panose="020B0503020204020204" pitchFamily="34" charset="-122"/>
              </a:rPr>
              <a:t>组员内部通过匿名评分作为附加值。</a:t>
            </a:r>
            <a:endParaRPr lang="en-US" altLang="zh-CN" sz="1600" dirty="0">
              <a:solidFill>
                <a:sysClr val="windowText" lastClr="0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矩形 1"/>
              <p:cNvSpPr/>
              <p:nvPr/>
            </p:nvSpPr>
            <p:spPr>
              <a:xfrm>
                <a:off x="513363" y="1946472"/>
                <a:ext cx="6980694" cy="18760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𝑖</m:t>
                          </m:r>
                        </m:sub>
                      </m:sSub>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𝑗</m:t>
                          </m:r>
                          <m:r>
                            <a:rPr lang="zh-CN" altLang="en-US" i="0">
                              <a:latin typeface="Cambria Math" panose="02040503050406030204" pitchFamily="18" charset="0"/>
                            </a:rPr>
                            <m:t>=1</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𝑗</m:t>
                              </m:r>
                            </m:sub>
                          </m:sSub>
                          <m:r>
                            <a:rPr lang="zh-CN" altLang="en-US" i="0">
                              <a:latin typeface="Cambria Math" panose="02040503050406030204" pitchFamily="18" charset="0"/>
                            </a:rPr>
                            <m:t>×</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𝑖𝑗</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𝑇</m:t>
                                      </m:r>
                                    </m:e>
                                    <m:sub>
                                      <m:r>
                                        <a:rPr lang="zh-CN" altLang="en-US" i="1">
                                          <a:latin typeface="Cambria Math" panose="02040503050406030204" pitchFamily="18" charset="0"/>
                                        </a:rPr>
                                        <m:t>𝑗</m:t>
                                      </m:r>
                                    </m:sub>
                                  </m:sSub>
                                </m:den>
                              </m:f>
                            </m:e>
                          </m:d>
                          <m:r>
                            <a:rPr lang="zh-CN" altLang="en-US" i="0">
                              <a:latin typeface="Cambria Math" panose="02040503050406030204" pitchFamily="18" charset="0"/>
                            </a:rPr>
                            <m:t>×100</m:t>
                          </m:r>
                        </m:e>
                      </m:nary>
                      <m:r>
                        <a:rPr lang="zh-CN" altLang="en-US" i="0">
                          <a:latin typeface="Cambria Math" panose="02040503050406030204" pitchFamily="18" charset="0"/>
                        </a:rPr>
                        <m:t> </m:t>
                      </m:r>
                      <m:d>
                        <m:dPr>
                          <m:ctrlPr>
                            <a:rPr lang="zh-CN" altLang="en-US" i="1">
                              <a:latin typeface="Cambria Math" panose="02040503050406030204" pitchFamily="18" charset="0"/>
                            </a:rPr>
                          </m:ctrlPr>
                        </m:dPr>
                        <m:e>
                          <m:r>
                            <a:rPr lang="zh-CN" altLang="en-US" i="1">
                              <a:latin typeface="Cambria Math" panose="02040503050406030204" pitchFamily="18" charset="0"/>
                            </a:rPr>
                            <m:t>𝑖</m:t>
                          </m:r>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1,…,7</m:t>
                              </m:r>
                            </m:e>
                          </m:d>
                          <m:r>
                            <a:rPr lang="zh-CN" altLang="en-US" i="0">
                              <a:latin typeface="Cambria Math" panose="02040503050406030204" pitchFamily="18" charset="0"/>
                            </a:rPr>
                            <m:t>, </m:t>
                          </m:r>
                          <m:r>
                            <a:rPr lang="zh-CN" altLang="en-US" i="1">
                              <a:latin typeface="Cambria Math" panose="02040503050406030204" pitchFamily="18" charset="0"/>
                            </a:rPr>
                            <m:t>𝑗</m:t>
                          </m:r>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r>
                                <a:rPr lang="zh-CN" altLang="en-US" i="0">
                                  <a:latin typeface="Cambria Math" panose="02040503050406030204" pitchFamily="18" charset="0"/>
                                </a:rPr>
                                <m:t>1,….</m:t>
                              </m:r>
                            </m:e>
                          </m:d>
                        </m:e>
                      </m:d>
                    </m:oMath>
                  </m:oMathPara>
                </a14:m>
                <a:endParaRPr lang="en-US" altLang="zh-CN"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8</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𝑖𝑘</m:t>
                              </m:r>
                            </m:sub>
                          </m:sSub>
                        </m:e>
                      </m:nary>
                      <m:r>
                        <a:rPr lang="en-US" altLang="zh-CN">
                          <a:latin typeface="Cambria Math" panose="02040503050406030204" pitchFamily="18" charset="0"/>
                        </a:rPr>
                        <m:t> </m:t>
                      </m:r>
                      <m:d>
                        <m:dPr>
                          <m:ctrlPr>
                            <a:rPr lang="zh-CN"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∈{1,…,8}</m:t>
                          </m:r>
                        </m:e>
                      </m:d>
                    </m:oMath>
                  </m:oMathPara>
                </a14:m>
                <a:endParaRPr lang="zh-CN" altLang="zh-CN" dirty="0"/>
              </a:p>
              <a:p>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513363" y="1946472"/>
                <a:ext cx="6980694" cy="1876026"/>
              </a:xfrm>
              <a:prstGeom prst="rect">
                <a:avLst/>
              </a:prstGeom>
              <a:blipFill>
                <a:blip r:embed="rId3"/>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2694" y="1725416"/>
            <a:ext cx="1947771" cy="4384135"/>
          </a:xfrm>
          <a:prstGeom prst="rect">
            <a:avLst/>
          </a:prstGeom>
        </p:spPr>
      </p:pic>
      <p:sp>
        <p:nvSpPr>
          <p:cNvPr id="6" name="日期占位符 5">
            <a:extLst>
              <a:ext uri="{FF2B5EF4-FFF2-40B4-BE49-F238E27FC236}">
                <a16:creationId xmlns:a16="http://schemas.microsoft.com/office/drawing/2014/main" id="{5D30B827-B657-4543-8516-34A69919ED4C}"/>
              </a:ext>
            </a:extLst>
          </p:cNvPr>
          <p:cNvSpPr>
            <a:spLocks noGrp="1"/>
          </p:cNvSpPr>
          <p:nvPr>
            <p:ph type="dt" sz="half" idx="10"/>
          </p:nvPr>
        </p:nvSpPr>
        <p:spPr/>
        <p:txBody>
          <a:bodyPr/>
          <a:lstStyle/>
          <a:p>
            <a:fld id="{362B6202-3804-4A19-A178-9F55CD9A92C0}" type="datetime9">
              <a:rPr lang="zh-CN" altLang="en-US" smtClean="0"/>
              <a:t>2020年4月3日星期五4时42分17秒</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6" name="流程图: 离页连接符 5"/>
          <p:cNvSpPr/>
          <p:nvPr/>
        </p:nvSpPr>
        <p:spPr>
          <a:xfrm>
            <a:off x="10127654" y="332656"/>
            <a:ext cx="2022806" cy="1080120"/>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0170432" y="548680"/>
            <a:ext cx="1980029"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进度计划与控制</a:t>
            </a:r>
          </a:p>
        </p:txBody>
      </p:sp>
      <p:sp>
        <p:nvSpPr>
          <p:cNvPr id="18" name="椭圆 64"/>
          <p:cNvSpPr>
            <a:spLocks noChangeArrowheads="1"/>
          </p:cNvSpPr>
          <p:nvPr/>
        </p:nvSpPr>
        <p:spPr bwMode="auto">
          <a:xfrm>
            <a:off x="558670" y="620820"/>
            <a:ext cx="1365606" cy="1365044"/>
          </a:xfrm>
          <a:prstGeom prst="ellipse">
            <a:avLst/>
          </a:prstGeom>
          <a:solidFill>
            <a:srgbClr val="414455"/>
          </a:solidFill>
          <a:ln w="190500" cap="sq" cmpd="sng">
            <a:noFill/>
            <a:round/>
          </a:ln>
        </p:spPr>
        <p:txBody>
          <a:bodyPr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计划变更</a:t>
            </a:r>
            <a:endParaRPr lang="zh-CN" altLang="zh-CN" sz="28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9" name="TextBox 5"/>
          <p:cNvSpPr txBox="1"/>
          <p:nvPr/>
        </p:nvSpPr>
        <p:spPr>
          <a:xfrm>
            <a:off x="2389066" y="1045173"/>
            <a:ext cx="6303962" cy="417358"/>
          </a:xfrm>
          <a:prstGeom prst="rect">
            <a:avLst/>
          </a:prstGeom>
          <a:noFill/>
        </p:spPr>
        <p:txBody>
          <a:bodyPr wrap="square" rtlCol="0">
            <a:spAutoFit/>
          </a:bodyPr>
          <a:lstStyle/>
          <a:p>
            <a:pPr>
              <a:lnSpc>
                <a:spcPct val="130000"/>
              </a:lnSpc>
            </a:pPr>
            <a:r>
              <a:rPr lang="zh-CN" altLang="en-US" dirty="0">
                <a:solidFill>
                  <a:sysClr val="windowText" lastClr="000000"/>
                </a:solidFill>
                <a:latin typeface="微软雅黑" panose="020B0503020204020204" pitchFamily="34" charset="-122"/>
                <a:ea typeface="微软雅黑" panose="020B0503020204020204" pitchFamily="34" charset="-122"/>
              </a:rPr>
              <a:t>将项目改为基于</a:t>
            </a:r>
            <a:r>
              <a:rPr lang="en-US" altLang="zh-CN" dirty="0">
                <a:solidFill>
                  <a:sysClr val="windowText" lastClr="000000"/>
                </a:solidFill>
                <a:latin typeface="微软雅黑" panose="020B0503020204020204" pitchFamily="34" charset="-122"/>
                <a:ea typeface="微软雅黑" panose="020B0503020204020204" pitchFamily="34" charset="-122"/>
              </a:rPr>
              <a:t>Flask</a:t>
            </a:r>
            <a:r>
              <a:rPr lang="zh-CN" altLang="en-US" dirty="0">
                <a:solidFill>
                  <a:sysClr val="windowText" lastClr="000000"/>
                </a:solidFill>
                <a:latin typeface="微软雅黑" panose="020B0503020204020204" pitchFamily="34" charset="-122"/>
                <a:ea typeface="微软雅黑" panose="020B0503020204020204" pitchFamily="34" charset="-122"/>
              </a:rPr>
              <a:t>的艺术创作平台。计划产生相应变更。</a:t>
            </a:r>
          </a:p>
        </p:txBody>
      </p:sp>
      <p:cxnSp>
        <p:nvCxnSpPr>
          <p:cNvPr id="20" name="直接连接符 19"/>
          <p:cNvCxnSpPr/>
          <p:nvPr/>
        </p:nvCxnSpPr>
        <p:spPr>
          <a:xfrm>
            <a:off x="2155398" y="836364"/>
            <a:ext cx="2546" cy="893548"/>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50" y="2636912"/>
            <a:ext cx="4392471" cy="2582293"/>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246" y="1615436"/>
            <a:ext cx="3312368" cy="4625243"/>
          </a:xfrm>
          <a:prstGeom prst="rect">
            <a:avLst/>
          </a:prstGeom>
        </p:spPr>
      </p:pic>
      <p:sp>
        <p:nvSpPr>
          <p:cNvPr id="14" name="TextBox 83"/>
          <p:cNvSpPr txBox="1"/>
          <p:nvPr/>
        </p:nvSpPr>
        <p:spPr>
          <a:xfrm>
            <a:off x="7139322" y="6240679"/>
            <a:ext cx="1944216" cy="372410"/>
          </a:xfrm>
          <a:prstGeom prst="rect">
            <a:avLst/>
          </a:prstGeom>
          <a:noFill/>
        </p:spPr>
        <p:txBody>
          <a:bodyPr wrap="square" rtlCol="0">
            <a:spAutoFit/>
          </a:bodyPr>
          <a:lstStyle/>
          <a:p>
            <a:pPr>
              <a:lnSpc>
                <a:spcPct val="130000"/>
              </a:lnSpc>
            </a:pPr>
            <a:r>
              <a:rPr lang="zh-CN" altLang="en-US" sz="1400" dirty="0">
                <a:solidFill>
                  <a:sysClr val="windowText" lastClr="000000"/>
                </a:solidFill>
                <a:latin typeface="微软雅黑" panose="020B0503020204020204" pitchFamily="34" charset="-122"/>
                <a:ea typeface="微软雅黑" panose="020B0503020204020204" pitchFamily="34" charset="-122"/>
              </a:rPr>
              <a:t>工时计划与执行情况</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96EB98B-8FF1-4263-B916-FA31E1147006}"/>
              </a:ext>
            </a:extLst>
          </p:cNvPr>
          <p:cNvSpPr txBox="1"/>
          <p:nvPr/>
        </p:nvSpPr>
        <p:spPr>
          <a:xfrm>
            <a:off x="524982" y="5445427"/>
            <a:ext cx="6192688" cy="923330"/>
          </a:xfrm>
          <a:prstGeom prst="rect">
            <a:avLst/>
          </a:prstGeom>
          <a:noFill/>
        </p:spPr>
        <p:txBody>
          <a:bodyPr wrap="square" rtlCol="0" anchor="ctr">
            <a:spAutoFit/>
          </a:bodyPr>
          <a:lstStyle/>
          <a:p>
            <a:r>
              <a:rPr lang="zh-CN" altLang="en-US" dirty="0">
                <a:latin typeface="微软雅黑" panose="020B0503020204020204" pitchFamily="34" charset="-122"/>
                <a:ea typeface="微软雅黑" panose="020B0503020204020204" pitchFamily="34" charset="-122"/>
              </a:rPr>
              <a:t>增添关于艺术创作平台的介绍</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增添相关术语与定义</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重新编写了项目的目标与内容</a:t>
            </a:r>
            <a:endParaRPr lang="en-US" altLang="zh-CN" dirty="0">
              <a:latin typeface="微软雅黑" panose="020B0503020204020204" pitchFamily="34" charset="-122"/>
              <a:ea typeface="微软雅黑" panose="020B0503020204020204" pitchFamily="34" charset="-122"/>
            </a:endParaRPr>
          </a:p>
        </p:txBody>
      </p:sp>
      <p:sp>
        <p:nvSpPr>
          <p:cNvPr id="4" name="日期占位符 3">
            <a:extLst>
              <a:ext uri="{FF2B5EF4-FFF2-40B4-BE49-F238E27FC236}">
                <a16:creationId xmlns:a16="http://schemas.microsoft.com/office/drawing/2014/main" id="{63783CF4-0F3E-4035-BF7C-41524F00B97C}"/>
              </a:ext>
            </a:extLst>
          </p:cNvPr>
          <p:cNvSpPr>
            <a:spLocks noGrp="1"/>
          </p:cNvSpPr>
          <p:nvPr>
            <p:ph type="dt" sz="half" idx="10"/>
          </p:nvPr>
        </p:nvSpPr>
        <p:spPr/>
        <p:txBody>
          <a:bodyPr/>
          <a:lstStyle/>
          <a:p>
            <a:fld id="{394E1970-ECC0-4448-821C-B8B29B048D2C}" type="datetime9">
              <a:rPr lang="zh-CN" altLang="en-US" smtClean="0"/>
              <a:t>2020年4月3日星期五4时42分17秒</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6" name="流程图: 离页连接符 5"/>
          <p:cNvSpPr/>
          <p:nvPr/>
        </p:nvSpPr>
        <p:spPr>
          <a:xfrm>
            <a:off x="9983638" y="332656"/>
            <a:ext cx="1584176" cy="1080120"/>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0170431" y="476672"/>
            <a:ext cx="1210588" cy="400110"/>
          </a:xfrm>
          <a:prstGeom prst="rect">
            <a:avLst/>
          </a:prstGeom>
          <a:noFill/>
        </p:spPr>
        <p:txBody>
          <a:bodyPr wrap="non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工作日志</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14" y="838614"/>
            <a:ext cx="4896544" cy="2445361"/>
          </a:xfrm>
          <a:prstGeom prst="rect">
            <a:avLst/>
          </a:prstGeom>
        </p:spPr>
      </p:pic>
      <p:sp>
        <p:nvSpPr>
          <p:cNvPr id="32" name="TextBox 83"/>
          <p:cNvSpPr txBox="1"/>
          <p:nvPr/>
        </p:nvSpPr>
        <p:spPr>
          <a:xfrm>
            <a:off x="2458802" y="3482739"/>
            <a:ext cx="1512168" cy="372410"/>
          </a:xfrm>
          <a:prstGeom prst="rect">
            <a:avLst/>
          </a:prstGeom>
          <a:noFill/>
        </p:spPr>
        <p:txBody>
          <a:bodyPr wrap="square" rtlCol="0">
            <a:spAutoFit/>
          </a:bodyPr>
          <a:lstStyle/>
          <a:p>
            <a:pPr>
              <a:lnSpc>
                <a:spcPct val="130000"/>
              </a:lnSpc>
            </a:pPr>
            <a:r>
              <a:rPr lang="zh-CN" altLang="en-US" sz="1400" dirty="0">
                <a:solidFill>
                  <a:sysClr val="windowText" lastClr="000000"/>
                </a:solidFill>
                <a:latin typeface="微软雅黑" panose="020B0503020204020204" pitchFamily="34" charset="-122"/>
                <a:ea typeface="微软雅黑" panose="020B0503020204020204" pitchFamily="34" charset="-122"/>
              </a:rPr>
              <a:t>工作日志模板</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5261" y="4053913"/>
            <a:ext cx="1619250" cy="1857375"/>
          </a:xfrm>
          <a:prstGeom prst="rect">
            <a:avLst/>
          </a:prstGeom>
        </p:spPr>
      </p:pic>
      <p:sp>
        <p:nvSpPr>
          <p:cNvPr id="9" name="TextBox 83"/>
          <p:cNvSpPr txBox="1"/>
          <p:nvPr/>
        </p:nvSpPr>
        <p:spPr>
          <a:xfrm>
            <a:off x="2278782" y="6110052"/>
            <a:ext cx="1692188" cy="372410"/>
          </a:xfrm>
          <a:prstGeom prst="rect">
            <a:avLst/>
          </a:prstGeom>
          <a:noFill/>
        </p:spPr>
        <p:txBody>
          <a:bodyPr wrap="square" rtlCol="0">
            <a:spAutoFit/>
          </a:bodyPr>
          <a:lstStyle/>
          <a:p>
            <a:pPr>
              <a:lnSpc>
                <a:spcPct val="130000"/>
              </a:lnSpc>
            </a:pPr>
            <a:r>
              <a:rPr lang="zh-CN" altLang="en-US" sz="1400" dirty="0">
                <a:solidFill>
                  <a:sysClr val="windowText" lastClr="000000"/>
                </a:solidFill>
                <a:latin typeface="微软雅黑" panose="020B0503020204020204" pitchFamily="34" charset="-122"/>
                <a:ea typeface="微软雅黑" panose="020B0503020204020204" pitchFamily="34" charset="-122"/>
              </a:rPr>
              <a:t>工作日志目录结构</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9953" y="1532873"/>
            <a:ext cx="4486980" cy="1590594"/>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5632" y="1720745"/>
            <a:ext cx="4485443" cy="1718721"/>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8728" y="1987563"/>
            <a:ext cx="4479986" cy="1913273"/>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0727" y="2317568"/>
            <a:ext cx="4500292" cy="2058923"/>
          </a:xfrm>
          <a:prstGeom prst="rect">
            <a:avLst/>
          </a:prstGeom>
        </p:spPr>
      </p:pic>
      <p:pic>
        <p:nvPicPr>
          <p:cNvPr id="13" name="图片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77885" y="2691644"/>
            <a:ext cx="4465133" cy="1844408"/>
          </a:xfrm>
          <a:prstGeom prst="rect">
            <a:avLst/>
          </a:prstGeom>
        </p:spPr>
      </p:pic>
      <p:pic>
        <p:nvPicPr>
          <p:cNvPr id="14" name="图片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71626" y="3039061"/>
            <a:ext cx="4468550" cy="1684863"/>
          </a:xfrm>
          <a:prstGeom prst="rect">
            <a:avLst/>
          </a:prstGeom>
        </p:spPr>
      </p:pic>
      <p:pic>
        <p:nvPicPr>
          <p:cNvPr id="15" name="图片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65546" y="3350711"/>
            <a:ext cx="4424867" cy="1987093"/>
          </a:xfrm>
          <a:prstGeom prst="rect">
            <a:avLst/>
          </a:prstGeom>
        </p:spPr>
      </p:pic>
      <p:sp>
        <p:nvSpPr>
          <p:cNvPr id="17" name="TextBox 83"/>
          <p:cNvSpPr txBox="1"/>
          <p:nvPr/>
        </p:nvSpPr>
        <p:spPr>
          <a:xfrm>
            <a:off x="7607374" y="5676796"/>
            <a:ext cx="1692188" cy="345094"/>
          </a:xfrm>
          <a:prstGeom prst="rect">
            <a:avLst/>
          </a:prstGeom>
          <a:noFill/>
        </p:spPr>
        <p:txBody>
          <a:bodyPr wrap="square" rtlCol="0">
            <a:spAutoFit/>
          </a:bodyPr>
          <a:lstStyle/>
          <a:p>
            <a:pPr>
              <a:lnSpc>
                <a:spcPct val="130000"/>
              </a:lnSpc>
            </a:pPr>
            <a:r>
              <a:rPr lang="zh-CN" altLang="en-US" sz="1400" dirty="0">
                <a:solidFill>
                  <a:sysClr val="windowText" lastClr="000000"/>
                </a:solidFill>
                <a:latin typeface="微软雅黑" panose="020B0503020204020204" pitchFamily="34" charset="-122"/>
                <a:ea typeface="微软雅黑" panose="020B0503020204020204" pitchFamily="34" charset="-122"/>
              </a:rPr>
              <a:t>工作日志样例</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p:txBody>
      </p:sp>
      <p:sp>
        <p:nvSpPr>
          <p:cNvPr id="4" name="日期占位符 3">
            <a:extLst>
              <a:ext uri="{FF2B5EF4-FFF2-40B4-BE49-F238E27FC236}">
                <a16:creationId xmlns:a16="http://schemas.microsoft.com/office/drawing/2014/main" id="{4CB1C62C-33FF-43C7-8BFE-A28DCEC8CB96}"/>
              </a:ext>
            </a:extLst>
          </p:cNvPr>
          <p:cNvSpPr>
            <a:spLocks noGrp="1"/>
          </p:cNvSpPr>
          <p:nvPr>
            <p:ph type="dt" sz="half" idx="10"/>
          </p:nvPr>
        </p:nvSpPr>
        <p:spPr/>
        <p:txBody>
          <a:bodyPr/>
          <a:lstStyle/>
          <a:p>
            <a:fld id="{040D31F7-811E-4F90-9993-8A6A08346340}" type="datetime9">
              <a:rPr lang="zh-CN" altLang="en-US" smtClean="0"/>
              <a:t>2020年4月3日星期五4时42分17秒</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3" name="流程图: 离页连接符 2"/>
          <p:cNvSpPr/>
          <p:nvPr/>
        </p:nvSpPr>
        <p:spPr>
          <a:xfrm>
            <a:off x="3790950" y="340671"/>
            <a:ext cx="3708412" cy="1080120"/>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936995" y="606667"/>
            <a:ext cx="3416321" cy="523220"/>
          </a:xfrm>
          <a:prstGeom prst="rect">
            <a:avLst/>
          </a:prstGeom>
          <a:noFill/>
        </p:spPr>
        <p:txBody>
          <a:bodyPr wrap="non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本次汇报的主要内容</a:t>
            </a:r>
          </a:p>
        </p:txBody>
      </p:sp>
      <p:sp>
        <p:nvSpPr>
          <p:cNvPr id="8" name="文本框 7">
            <a:extLst>
              <a:ext uri="{FF2B5EF4-FFF2-40B4-BE49-F238E27FC236}">
                <a16:creationId xmlns:a16="http://schemas.microsoft.com/office/drawing/2014/main" id="{F65D0F3D-2037-4141-AEE8-A5DB649B1FF7}"/>
              </a:ext>
            </a:extLst>
          </p:cNvPr>
          <p:cNvSpPr txBox="1"/>
          <p:nvPr/>
        </p:nvSpPr>
        <p:spPr>
          <a:xfrm>
            <a:off x="3430910" y="2298938"/>
            <a:ext cx="6552728" cy="3046988"/>
          </a:xfrm>
          <a:prstGeom prst="rect">
            <a:avLst/>
          </a:prstGeom>
          <a:noFill/>
        </p:spPr>
        <p:txBody>
          <a:bodyPr wrap="square" rtlCol="0" anchor="ctr">
            <a:spAutoFit/>
          </a:bodyPr>
          <a:lstStyle/>
          <a:p>
            <a:r>
              <a:rPr lang="zh-CN" altLang="en-US" sz="2400" dirty="0">
                <a:latin typeface="微软雅黑" panose="020B0503020204020204" pitchFamily="34" charset="-122"/>
                <a:ea typeface="微软雅黑" panose="020B0503020204020204" pitchFamily="34" charset="-122"/>
              </a:rPr>
              <a:t>第一部分：</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针对上节课的课堂点评做出的整改，需求评审表单的设计</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第二部分：</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更改后的项目介绍</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第三部分：</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实验</a:t>
            </a:r>
            <a:r>
              <a:rPr lang="en-US" altLang="zh-CN" sz="2400" dirty="0">
                <a:latin typeface="微软雅黑" panose="020B0503020204020204" pitchFamily="34" charset="-122"/>
                <a:ea typeface="微软雅黑" panose="020B0503020204020204" pitchFamily="34" charset="-122"/>
              </a:rPr>
              <a:t>6-8</a:t>
            </a:r>
            <a:r>
              <a:rPr lang="zh-CN" altLang="en-US" sz="2400" dirty="0">
                <a:latin typeface="微软雅黑" panose="020B0503020204020204" pitchFamily="34" charset="-122"/>
                <a:ea typeface="微软雅黑" panose="020B0503020204020204" pitchFamily="34" charset="-122"/>
              </a:rPr>
              <a:t>的初始数据的展示，计划书的修改内容</a:t>
            </a:r>
            <a:endParaRPr lang="en-US" altLang="zh-CN"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
        <p:nvSpPr>
          <p:cNvPr id="5" name="日期占位符 4">
            <a:extLst>
              <a:ext uri="{FF2B5EF4-FFF2-40B4-BE49-F238E27FC236}">
                <a16:creationId xmlns:a16="http://schemas.microsoft.com/office/drawing/2014/main" id="{2475A484-1C6F-4F04-9EA1-06ED7D6FE806}"/>
              </a:ext>
            </a:extLst>
          </p:cNvPr>
          <p:cNvSpPr>
            <a:spLocks noGrp="1"/>
          </p:cNvSpPr>
          <p:nvPr>
            <p:ph type="dt" sz="half" idx="10"/>
          </p:nvPr>
        </p:nvSpPr>
        <p:spPr/>
        <p:txBody>
          <a:bodyPr/>
          <a:lstStyle/>
          <a:p>
            <a:fld id="{487B27BA-60B4-4F83-8875-761C5911EDE0}" type="datetime9">
              <a:rPr lang="zh-CN" altLang="en-US" smtClean="0"/>
              <a:t>2020年4月3日星期五4时42分17秒</a:t>
            </a:fld>
            <a:endParaRPr lang="zh-CN" altLang="en-US"/>
          </a:p>
        </p:txBody>
      </p:sp>
    </p:spTree>
    <p:extLst>
      <p:ext uri="{BB962C8B-B14F-4D97-AF65-F5344CB8AC3E}">
        <p14:creationId xmlns:p14="http://schemas.microsoft.com/office/powerpoint/2010/main" val="381173675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36513" y="1887493"/>
            <a:ext cx="4204499" cy="4906984"/>
            <a:chOff x="-36513" y="1887493"/>
            <a:chExt cx="4204499" cy="4906984"/>
          </a:xfrm>
        </p:grpSpPr>
        <p:sp>
          <p:nvSpPr>
            <p:cNvPr id="6" name="Line 29"/>
            <p:cNvSpPr>
              <a:spLocks noChangeShapeType="1"/>
            </p:cNvSpPr>
            <p:nvPr/>
          </p:nvSpPr>
          <p:spPr bwMode="gray">
            <a:xfrm flipH="1">
              <a:off x="2814" y="6365566"/>
              <a:ext cx="3036678" cy="246217"/>
            </a:xfrm>
            <a:prstGeom prst="line">
              <a:avLst/>
            </a:prstGeom>
            <a:noFill/>
            <a:ln w="9525">
              <a:solidFill>
                <a:srgbClr val="414455"/>
              </a:solidFill>
              <a:round/>
            </a:ln>
            <a:effectLst/>
          </p:spPr>
          <p:txBody>
            <a:bodyP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7" name="Line 30"/>
            <p:cNvSpPr>
              <a:spLocks noChangeShapeType="1"/>
            </p:cNvSpPr>
            <p:nvPr/>
          </p:nvSpPr>
          <p:spPr bwMode="gray">
            <a:xfrm flipH="1">
              <a:off x="2814" y="3739251"/>
              <a:ext cx="656579" cy="2872533"/>
            </a:xfrm>
            <a:prstGeom prst="line">
              <a:avLst/>
            </a:prstGeom>
            <a:noFill/>
            <a:ln w="9525">
              <a:solidFill>
                <a:srgbClr val="414455"/>
              </a:solidFill>
              <a:round/>
            </a:ln>
            <a:effectLst/>
          </p:spPr>
          <p:txBody>
            <a:bodyP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11" name="Line 34"/>
            <p:cNvSpPr>
              <a:spLocks noChangeShapeType="1"/>
            </p:cNvSpPr>
            <p:nvPr/>
          </p:nvSpPr>
          <p:spPr bwMode="gray">
            <a:xfrm flipH="1">
              <a:off x="2814" y="3511842"/>
              <a:ext cx="1793624" cy="3099940"/>
            </a:xfrm>
            <a:prstGeom prst="line">
              <a:avLst/>
            </a:prstGeom>
            <a:noFill/>
            <a:ln w="9525">
              <a:solidFill>
                <a:srgbClr val="414455"/>
              </a:solidFill>
              <a:round/>
            </a:ln>
            <a:effectLst/>
          </p:spPr>
          <p:txBody>
            <a:bodyP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12" name="Line 35"/>
            <p:cNvSpPr>
              <a:spLocks noChangeShapeType="1"/>
            </p:cNvSpPr>
            <p:nvPr/>
          </p:nvSpPr>
          <p:spPr bwMode="gray">
            <a:xfrm flipH="1">
              <a:off x="2814" y="5375568"/>
              <a:ext cx="3118750" cy="1236215"/>
            </a:xfrm>
            <a:prstGeom prst="line">
              <a:avLst/>
            </a:prstGeom>
            <a:noFill/>
            <a:ln w="9525">
              <a:solidFill>
                <a:srgbClr val="414455"/>
              </a:solidFill>
              <a:round/>
            </a:ln>
            <a:effectLst/>
          </p:spPr>
          <p:txBody>
            <a:bodyP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13" name="Line 36"/>
            <p:cNvSpPr>
              <a:spLocks noChangeShapeType="1"/>
            </p:cNvSpPr>
            <p:nvPr/>
          </p:nvSpPr>
          <p:spPr bwMode="gray">
            <a:xfrm flipH="1">
              <a:off x="2814" y="1887493"/>
              <a:ext cx="2010772" cy="4724290"/>
            </a:xfrm>
            <a:prstGeom prst="line">
              <a:avLst/>
            </a:prstGeom>
            <a:noFill/>
            <a:ln w="19050">
              <a:solidFill>
                <a:srgbClr val="414455"/>
              </a:solidFill>
              <a:round/>
            </a:ln>
            <a:effectLst/>
          </p:spPr>
          <p:txBody>
            <a:bodyP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14" name="Line 37"/>
            <p:cNvSpPr>
              <a:spLocks noChangeShapeType="1"/>
            </p:cNvSpPr>
            <p:nvPr/>
          </p:nvSpPr>
          <p:spPr bwMode="gray">
            <a:xfrm flipH="1">
              <a:off x="2814" y="3316921"/>
              <a:ext cx="2487819" cy="3294862"/>
            </a:xfrm>
            <a:prstGeom prst="line">
              <a:avLst/>
            </a:prstGeom>
            <a:noFill/>
            <a:ln w="19050">
              <a:solidFill>
                <a:srgbClr val="414455"/>
              </a:solidFill>
              <a:round/>
            </a:ln>
            <a:effectLst/>
          </p:spPr>
          <p:txBody>
            <a:bodyP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15" name="Line 38"/>
            <p:cNvSpPr>
              <a:spLocks noChangeShapeType="1"/>
            </p:cNvSpPr>
            <p:nvPr/>
          </p:nvSpPr>
          <p:spPr bwMode="gray">
            <a:xfrm flipH="1">
              <a:off x="2814" y="4681373"/>
              <a:ext cx="3065745" cy="1930410"/>
            </a:xfrm>
            <a:prstGeom prst="line">
              <a:avLst/>
            </a:prstGeom>
            <a:noFill/>
            <a:ln w="19050">
              <a:solidFill>
                <a:srgbClr val="414455"/>
              </a:solidFill>
              <a:round/>
            </a:ln>
            <a:effectLst/>
          </p:spPr>
          <p:txBody>
            <a:bodyP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16" name="Line 39"/>
            <p:cNvSpPr>
              <a:spLocks noChangeShapeType="1"/>
            </p:cNvSpPr>
            <p:nvPr/>
          </p:nvSpPr>
          <p:spPr bwMode="gray">
            <a:xfrm flipH="1">
              <a:off x="2814" y="5808158"/>
              <a:ext cx="4165172" cy="803625"/>
            </a:xfrm>
            <a:prstGeom prst="line">
              <a:avLst/>
            </a:prstGeom>
            <a:noFill/>
            <a:ln w="19050">
              <a:solidFill>
                <a:srgbClr val="414455"/>
              </a:solidFill>
              <a:round/>
            </a:ln>
            <a:effectLst/>
          </p:spPr>
          <p:txBody>
            <a:bodyP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33" name="Line 42"/>
            <p:cNvSpPr>
              <a:spLocks noChangeShapeType="1"/>
            </p:cNvSpPr>
            <p:nvPr/>
          </p:nvSpPr>
          <p:spPr bwMode="gray">
            <a:xfrm flipH="1">
              <a:off x="-36513" y="4250234"/>
              <a:ext cx="2708447" cy="2544243"/>
            </a:xfrm>
            <a:prstGeom prst="line">
              <a:avLst/>
            </a:prstGeom>
            <a:noFill/>
            <a:ln w="9525">
              <a:solidFill>
                <a:srgbClr val="414455"/>
              </a:solidFill>
              <a:round/>
            </a:ln>
            <a:effectLst/>
          </p:spPr>
          <p:txBody>
            <a:bodyP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grpSp>
      <p:cxnSp>
        <p:nvCxnSpPr>
          <p:cNvPr id="2"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3" name="流程图: 离页连接符 2"/>
          <p:cNvSpPr/>
          <p:nvPr/>
        </p:nvSpPr>
        <p:spPr>
          <a:xfrm>
            <a:off x="9983638" y="332656"/>
            <a:ext cx="1584176" cy="1080120"/>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0170432" y="548680"/>
            <a:ext cx="1210588"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配置管理</a:t>
            </a:r>
          </a:p>
        </p:txBody>
      </p:sp>
      <p:sp>
        <p:nvSpPr>
          <p:cNvPr id="8" name="AutoShape 31"/>
          <p:cNvSpPr>
            <a:spLocks noChangeArrowheads="1"/>
          </p:cNvSpPr>
          <p:nvPr/>
        </p:nvSpPr>
        <p:spPr bwMode="gray">
          <a:xfrm>
            <a:off x="1796438" y="3287853"/>
            <a:ext cx="246217" cy="246217"/>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414455"/>
          </a:solidFill>
          <a:ln w="9525">
            <a:noFill/>
            <a:rou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9" name="AutoShape 32"/>
          <p:cNvSpPr>
            <a:spLocks noChangeArrowheads="1"/>
          </p:cNvSpPr>
          <p:nvPr/>
        </p:nvSpPr>
        <p:spPr bwMode="gray">
          <a:xfrm>
            <a:off x="2629129" y="4067539"/>
            <a:ext cx="246217" cy="246217"/>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414455"/>
          </a:solidFill>
          <a:ln w="9525">
            <a:noFill/>
            <a:rou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10" name="AutoShape 33"/>
          <p:cNvSpPr>
            <a:spLocks noChangeArrowheads="1"/>
          </p:cNvSpPr>
          <p:nvPr/>
        </p:nvSpPr>
        <p:spPr bwMode="gray">
          <a:xfrm>
            <a:off x="3135242" y="5213133"/>
            <a:ext cx="246217" cy="246217"/>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414455"/>
          </a:solidFill>
          <a:ln w="9525">
            <a:noFill/>
            <a:rou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grpSp>
        <p:nvGrpSpPr>
          <p:cNvPr id="38" name="组合 37"/>
          <p:cNvGrpSpPr/>
          <p:nvPr/>
        </p:nvGrpSpPr>
        <p:grpSpPr>
          <a:xfrm>
            <a:off x="2617" y="4551130"/>
            <a:ext cx="2351177" cy="2306870"/>
            <a:chOff x="2617" y="4551130"/>
            <a:chExt cx="2351177" cy="2306870"/>
          </a:xfrm>
        </p:grpSpPr>
        <p:sp>
          <p:nvSpPr>
            <p:cNvPr id="34" name="Arc 43"/>
            <p:cNvSpPr/>
            <p:nvPr/>
          </p:nvSpPr>
          <p:spPr bwMode="gray">
            <a:xfrm>
              <a:off x="2617" y="4551130"/>
              <a:ext cx="2351177" cy="230687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414455"/>
            </a:solidFill>
            <a:ln w="76200">
              <a:solidFill>
                <a:srgbClr val="E8E8E6"/>
              </a:solidFill>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36" name="Text Box 45"/>
            <p:cNvSpPr txBox="1">
              <a:spLocks noChangeArrowheads="1"/>
            </p:cNvSpPr>
            <p:nvPr/>
          </p:nvSpPr>
          <p:spPr bwMode="gray">
            <a:xfrm>
              <a:off x="102992" y="5646057"/>
              <a:ext cx="1401860" cy="400110"/>
            </a:xfrm>
            <a:prstGeom prst="rect">
              <a:avLst/>
            </a:prstGeom>
            <a:noFill/>
            <a:ln>
              <a:noFill/>
            </a:ln>
            <a:effectLst/>
          </p:spPr>
          <p:txBody>
            <a:bodyPr>
              <a:spAutoFit/>
            </a:bodyPr>
            <a:lstStyle/>
            <a:p>
              <a:pPr algn="ctr" fontAlgn="auto">
                <a:spcBef>
                  <a:spcPct val="50000"/>
                </a:spcBef>
                <a:spcAft>
                  <a:spcPts val="0"/>
                </a:spcAft>
                <a:defRPr/>
              </a:pPr>
              <a:r>
                <a:rPr lang="zh-CN" altLang="en-US" sz="2000" b="1" kern="0" dirty="0">
                  <a:solidFill>
                    <a:sysClr val="window" lastClr="FFFFFF"/>
                  </a:solidFill>
                  <a:latin typeface="微软雅黑" panose="020B0503020204020204" pitchFamily="34" charset="-122"/>
                  <a:ea typeface="微软雅黑" panose="020B0503020204020204" pitchFamily="34" charset="-122"/>
                </a:rPr>
                <a:t>配置</a:t>
              </a:r>
              <a:endParaRPr lang="en-US" altLang="zh-CN" sz="2000" b="1" kern="0" dirty="0">
                <a:solidFill>
                  <a:sysClr val="window" lastClr="FFFFFF"/>
                </a:solidFill>
                <a:latin typeface="微软雅黑" panose="020B0503020204020204" pitchFamily="34" charset="-122"/>
                <a:ea typeface="微软雅黑" panose="020B0503020204020204" pitchFamily="34" charset="-122"/>
              </a:endParaRPr>
            </a:p>
          </p:txBody>
        </p:sp>
      </p:grpSp>
      <p:sp>
        <p:nvSpPr>
          <p:cNvPr id="22" name="AutoShape 50"/>
          <p:cNvSpPr>
            <a:spLocks noChangeArrowheads="1"/>
          </p:cNvSpPr>
          <p:nvPr/>
        </p:nvSpPr>
        <p:spPr bwMode="gray">
          <a:xfrm>
            <a:off x="4123530" y="5387537"/>
            <a:ext cx="707874" cy="70787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414455"/>
          </a:solidFill>
          <a:ln w="9525">
            <a:noFill/>
            <a:rou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26" name="AutoShape 55"/>
          <p:cNvSpPr>
            <a:spLocks noChangeArrowheads="1"/>
          </p:cNvSpPr>
          <p:nvPr/>
        </p:nvSpPr>
        <p:spPr bwMode="gray">
          <a:xfrm>
            <a:off x="1828924" y="1309567"/>
            <a:ext cx="707874" cy="70787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414455"/>
          </a:solidFill>
          <a:ln w="9525">
            <a:noFill/>
            <a:rou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27" name="AutoShape 56"/>
          <p:cNvSpPr>
            <a:spLocks noChangeArrowheads="1"/>
          </p:cNvSpPr>
          <p:nvPr/>
        </p:nvSpPr>
        <p:spPr bwMode="gray">
          <a:xfrm>
            <a:off x="2352135" y="2780030"/>
            <a:ext cx="707874" cy="70787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414455"/>
          </a:solidFill>
          <a:ln w="9525">
            <a:noFill/>
            <a:rou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28" name="AutoShape 57"/>
          <p:cNvSpPr>
            <a:spLocks noChangeArrowheads="1"/>
          </p:cNvSpPr>
          <p:nvPr/>
        </p:nvSpPr>
        <p:spPr bwMode="gray">
          <a:xfrm>
            <a:off x="2993326" y="4192358"/>
            <a:ext cx="707874" cy="707874"/>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414455"/>
          </a:solidFill>
          <a:ln w="9525">
            <a:noFill/>
            <a:rou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29" name="AutoShape 58"/>
          <p:cNvSpPr>
            <a:spLocks noChangeArrowheads="1"/>
          </p:cNvSpPr>
          <p:nvPr/>
        </p:nvSpPr>
        <p:spPr bwMode="gray">
          <a:xfrm>
            <a:off x="633747" y="3491324"/>
            <a:ext cx="246217" cy="246217"/>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414455"/>
          </a:solidFill>
          <a:ln w="9525">
            <a:noFill/>
            <a:rou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30" name="AutoShape 59"/>
          <p:cNvSpPr>
            <a:spLocks noChangeArrowheads="1"/>
          </p:cNvSpPr>
          <p:nvPr/>
        </p:nvSpPr>
        <p:spPr bwMode="gray">
          <a:xfrm>
            <a:off x="3065139" y="6256136"/>
            <a:ext cx="246217" cy="246217"/>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414455"/>
          </a:solidFill>
          <a:ln w="9525">
            <a:noFill/>
            <a:rou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mn-lt"/>
              <a:ea typeface="微软雅黑" panose="020B0503020204020204" pitchFamily="34" charset="-122"/>
            </a:endParaRPr>
          </a:p>
        </p:txBody>
      </p:sp>
      <p:sp>
        <p:nvSpPr>
          <p:cNvPr id="39" name="TextBox 38"/>
          <p:cNvSpPr txBox="1"/>
          <p:nvPr/>
        </p:nvSpPr>
        <p:spPr>
          <a:xfrm>
            <a:off x="2772011" y="1152787"/>
            <a:ext cx="5904656" cy="1052596"/>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600" dirty="0" err="1">
                <a:solidFill>
                  <a:sysClr val="windowText" lastClr="000000"/>
                </a:solidFill>
                <a:latin typeface="微软雅黑" panose="020B0503020204020204" pitchFamily="34" charset="-122"/>
                <a:ea typeface="微软雅黑" panose="020B0503020204020204" pitchFamily="34" charset="-122"/>
              </a:rPr>
              <a:t>Github</a:t>
            </a:r>
            <a:r>
              <a:rPr lang="zh-CN" altLang="en-US" sz="1600" dirty="0">
                <a:solidFill>
                  <a:sysClr val="windowText" lastClr="000000"/>
                </a:solidFill>
                <a:latin typeface="微软雅黑" panose="020B0503020204020204" pitchFamily="34" charset="-122"/>
                <a:ea typeface="微软雅黑" panose="020B0503020204020204" pitchFamily="34" charset="-122"/>
              </a:rPr>
              <a:t>每人维护一个自己的分支，用于保存阶段性的结果。</a:t>
            </a:r>
            <a:endParaRPr lang="en-US" altLang="zh-CN" sz="1600" dirty="0">
              <a:solidFill>
                <a:sysClr val="windowText" lastClr="000000"/>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sz="1600" dirty="0">
                <a:solidFill>
                  <a:sysClr val="windowText" lastClr="000000"/>
                </a:solidFill>
                <a:latin typeface="微软雅黑" panose="020B0503020204020204" pitchFamily="34" charset="-122"/>
                <a:ea typeface="微软雅黑" panose="020B0503020204020204" pitchFamily="34" charset="-122"/>
              </a:rPr>
              <a:t>若修改同一个文档，则统筹到一个人那里提交。</a:t>
            </a:r>
            <a:endParaRPr lang="en-US" altLang="zh-CN" sz="1600" dirty="0">
              <a:solidFill>
                <a:sysClr val="windowText" lastClr="000000"/>
              </a:solidFill>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sz="1600" dirty="0">
                <a:solidFill>
                  <a:sysClr val="windowText" lastClr="000000"/>
                </a:solidFill>
                <a:latin typeface="微软雅黑" panose="020B0503020204020204" pitchFamily="34" charset="-122"/>
                <a:ea typeface="微软雅黑" panose="020B0503020204020204" pitchFamily="34" charset="-122"/>
              </a:rPr>
              <a:t>当确认可合并到主分支时，在微信群中通知和声明。</a:t>
            </a:r>
          </a:p>
        </p:txBody>
      </p:sp>
      <p:sp>
        <p:nvSpPr>
          <p:cNvPr id="40" name="TextBox 39"/>
          <p:cNvSpPr txBox="1"/>
          <p:nvPr/>
        </p:nvSpPr>
        <p:spPr>
          <a:xfrm>
            <a:off x="3258350" y="2623250"/>
            <a:ext cx="5904656" cy="701346"/>
          </a:xfrm>
          <a:prstGeom prst="rect">
            <a:avLst/>
          </a:prstGeom>
          <a:noFill/>
        </p:spPr>
        <p:txBody>
          <a:bodyPr wrap="square"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规定文档格式为“</a:t>
            </a:r>
            <a:r>
              <a:rPr lang="en-US" altLang="zh-CN" sz="1600" dirty="0">
                <a:solidFill>
                  <a:sysClr val="windowText" lastClr="000000"/>
                </a:solidFill>
                <a:latin typeface="微软雅黑" panose="020B0503020204020204" pitchFamily="34" charset="-122"/>
                <a:ea typeface="微软雅黑" panose="020B0503020204020204" pitchFamily="34" charset="-122"/>
              </a:rPr>
              <a:t>&lt;</a:t>
            </a:r>
            <a:r>
              <a:rPr lang="zh-CN" altLang="en-US" sz="1600" dirty="0">
                <a:solidFill>
                  <a:sysClr val="windowText" lastClr="000000"/>
                </a:solidFill>
                <a:latin typeface="微软雅黑" panose="020B0503020204020204" pitchFamily="34" charset="-122"/>
                <a:ea typeface="微软雅黑" panose="020B0503020204020204" pitchFamily="34" charset="-122"/>
              </a:rPr>
              <a:t>文件名</a:t>
            </a:r>
            <a:r>
              <a:rPr lang="en-US" altLang="zh-CN" sz="1600" dirty="0">
                <a:solidFill>
                  <a:sysClr val="windowText" lastClr="000000"/>
                </a:solidFill>
                <a:latin typeface="微软雅黑" panose="020B0503020204020204" pitchFamily="34" charset="-122"/>
                <a:ea typeface="微软雅黑" panose="020B0503020204020204" pitchFamily="34" charset="-122"/>
              </a:rPr>
              <a:t>&gt;-&lt;</a:t>
            </a:r>
            <a:r>
              <a:rPr lang="zh-CN" altLang="en-US" sz="1600" dirty="0">
                <a:solidFill>
                  <a:sysClr val="windowText" lastClr="000000"/>
                </a:solidFill>
                <a:latin typeface="微软雅黑" panose="020B0503020204020204" pitchFamily="34" charset="-122"/>
                <a:ea typeface="微软雅黑" panose="020B0503020204020204" pitchFamily="34" charset="-122"/>
              </a:rPr>
              <a:t>版本号</a:t>
            </a:r>
            <a:r>
              <a:rPr lang="en-US" altLang="zh-CN" sz="1600" dirty="0">
                <a:solidFill>
                  <a:sysClr val="windowText" lastClr="000000"/>
                </a:solidFill>
                <a:latin typeface="微软雅黑" panose="020B0503020204020204" pitchFamily="34" charset="-122"/>
                <a:ea typeface="微软雅黑" panose="020B0503020204020204" pitchFamily="34" charset="-122"/>
              </a:rPr>
              <a:t>&gt;</a:t>
            </a:r>
            <a:r>
              <a:rPr lang="zh-CN" altLang="en-US" sz="1600" dirty="0">
                <a:solidFill>
                  <a:sysClr val="windowText" lastClr="000000"/>
                </a:solidFill>
                <a:latin typeface="微软雅黑" panose="020B0503020204020204" pitchFamily="34" charset="-122"/>
                <a:ea typeface="微软雅黑" panose="020B0503020204020204" pitchFamily="34" charset="-122"/>
              </a:rPr>
              <a:t>”。例如</a:t>
            </a:r>
            <a:r>
              <a:rPr lang="en-US" altLang="zh-CN" sz="1600" dirty="0">
                <a:solidFill>
                  <a:srgbClr val="00B050"/>
                </a:solidFill>
                <a:latin typeface="微软雅黑" panose="020B0503020204020204" pitchFamily="34" charset="-122"/>
                <a:ea typeface="微软雅黑" panose="020B0503020204020204" pitchFamily="34" charset="-122"/>
              </a:rPr>
              <a:t>《</a:t>
            </a:r>
            <a:r>
              <a:rPr lang="zh-CN" altLang="en-US" sz="1600" dirty="0">
                <a:solidFill>
                  <a:srgbClr val="00B050"/>
                </a:solidFill>
                <a:latin typeface="微软雅黑" panose="020B0503020204020204" pitchFamily="34" charset="-122"/>
                <a:ea typeface="微软雅黑" panose="020B0503020204020204" pitchFamily="34" charset="-122"/>
              </a:rPr>
              <a:t>需求规格说明书</a:t>
            </a:r>
            <a:r>
              <a:rPr lang="en-US" altLang="zh-CN" sz="1600" dirty="0">
                <a:solidFill>
                  <a:srgbClr val="00B050"/>
                </a:solidFill>
                <a:latin typeface="微软雅黑" panose="020B0503020204020204" pitchFamily="34" charset="-122"/>
                <a:ea typeface="微软雅黑" panose="020B0503020204020204" pitchFamily="34" charset="-122"/>
              </a:rPr>
              <a:t>-V1.0.0.200325》</a:t>
            </a:r>
            <a:endParaRPr lang="zh-CN" altLang="en-US" sz="1600" dirty="0">
              <a:solidFill>
                <a:srgbClr val="00B050"/>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3934966" y="4035578"/>
            <a:ext cx="5904656" cy="701346"/>
          </a:xfrm>
          <a:prstGeom prst="rect">
            <a:avLst/>
          </a:prstGeom>
          <a:noFill/>
        </p:spPr>
        <p:txBody>
          <a:bodyPr wrap="square"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提交说明格式为“</a:t>
            </a:r>
            <a:r>
              <a:rPr lang="en-US" altLang="zh-CN" sz="1600" dirty="0">
                <a:solidFill>
                  <a:sysClr val="windowText" lastClr="000000"/>
                </a:solidFill>
                <a:latin typeface="微软雅黑" panose="020B0503020204020204" pitchFamily="34" charset="-122"/>
                <a:ea typeface="微软雅黑" panose="020B0503020204020204" pitchFamily="34" charset="-122"/>
              </a:rPr>
              <a:t>&lt;</a:t>
            </a:r>
            <a:r>
              <a:rPr lang="zh-CN" altLang="en-US" sz="1600" dirty="0">
                <a:solidFill>
                  <a:sysClr val="windowText" lastClr="000000"/>
                </a:solidFill>
                <a:latin typeface="微软雅黑" panose="020B0503020204020204" pitchFamily="34" charset="-122"/>
                <a:ea typeface="微软雅黑" panose="020B0503020204020204" pitchFamily="34" charset="-122"/>
              </a:rPr>
              <a:t>周</a:t>
            </a:r>
            <a:r>
              <a:rPr lang="en-US" altLang="zh-CN" sz="1600" dirty="0">
                <a:solidFill>
                  <a:sysClr val="windowText" lastClr="000000"/>
                </a:solidFill>
                <a:latin typeface="微软雅黑" panose="020B0503020204020204" pitchFamily="34" charset="-122"/>
                <a:ea typeface="微软雅黑" panose="020B0503020204020204" pitchFamily="34" charset="-122"/>
              </a:rPr>
              <a:t>&gt;-&lt;</a:t>
            </a:r>
            <a:r>
              <a:rPr lang="zh-CN" altLang="en-US" sz="1600" dirty="0">
                <a:solidFill>
                  <a:sysClr val="windowText" lastClr="000000"/>
                </a:solidFill>
                <a:latin typeface="微软雅黑" panose="020B0503020204020204" pitchFamily="34" charset="-122"/>
                <a:ea typeface="微软雅黑" panose="020B0503020204020204" pitchFamily="34" charset="-122"/>
              </a:rPr>
              <a:t>改动总结</a:t>
            </a:r>
            <a:r>
              <a:rPr lang="en-US" altLang="zh-CN" sz="1600" dirty="0">
                <a:solidFill>
                  <a:sysClr val="windowText" lastClr="000000"/>
                </a:solidFill>
                <a:latin typeface="微软雅黑" panose="020B0503020204020204" pitchFamily="34" charset="-122"/>
                <a:ea typeface="微软雅黑" panose="020B0503020204020204" pitchFamily="34" charset="-122"/>
              </a:rPr>
              <a:t>&gt;; &lt;</a:t>
            </a:r>
            <a:r>
              <a:rPr lang="zh-CN" altLang="en-US" sz="1600" dirty="0">
                <a:solidFill>
                  <a:sysClr val="windowText" lastClr="000000"/>
                </a:solidFill>
                <a:latin typeface="微软雅黑" panose="020B0503020204020204" pitchFamily="34" charset="-122"/>
                <a:ea typeface="微软雅黑" panose="020B0503020204020204" pitchFamily="34" charset="-122"/>
              </a:rPr>
              <a:t>改动描述</a:t>
            </a:r>
            <a:r>
              <a:rPr lang="en-US" altLang="zh-CN" sz="1600" dirty="0">
                <a:solidFill>
                  <a:sysClr val="windowText" lastClr="000000"/>
                </a:solidFill>
                <a:latin typeface="微软雅黑" panose="020B0503020204020204" pitchFamily="34" charset="-122"/>
                <a:ea typeface="微软雅黑" panose="020B0503020204020204" pitchFamily="34" charset="-122"/>
              </a:rPr>
              <a:t>&gt;</a:t>
            </a:r>
            <a:r>
              <a:rPr lang="zh-CN" altLang="en-US" sz="1600" dirty="0">
                <a:solidFill>
                  <a:sysClr val="windowText" lastClr="000000"/>
                </a:solidFill>
                <a:latin typeface="微软雅黑" panose="020B0503020204020204" pitchFamily="34" charset="-122"/>
                <a:ea typeface="微软雅黑" panose="020B0503020204020204" pitchFamily="34" charset="-122"/>
              </a:rPr>
              <a:t>“，例如</a:t>
            </a:r>
            <a:r>
              <a:rPr lang="zh-CN" altLang="en-US" sz="1600" dirty="0">
                <a:solidFill>
                  <a:srgbClr val="00B050"/>
                </a:solidFill>
                <a:latin typeface="微软雅黑" panose="020B0503020204020204" pitchFamily="34" charset="-122"/>
                <a:ea typeface="微软雅黑" panose="020B0503020204020204" pitchFamily="34" charset="-122"/>
              </a:rPr>
              <a:t>“</a:t>
            </a:r>
            <a:r>
              <a:rPr lang="en-US" altLang="zh-CN" sz="1600" dirty="0">
                <a:solidFill>
                  <a:srgbClr val="00B050"/>
                </a:solidFill>
                <a:latin typeface="微软雅黑" panose="020B0503020204020204" pitchFamily="34" charset="-122"/>
                <a:ea typeface="微软雅黑" panose="020B0503020204020204" pitchFamily="34" charset="-122"/>
              </a:rPr>
              <a:t>2-</a:t>
            </a:r>
            <a:r>
              <a:rPr lang="zh-CN" altLang="en-US" sz="1600" dirty="0">
                <a:solidFill>
                  <a:srgbClr val="00B050"/>
                </a:solidFill>
                <a:latin typeface="微软雅黑" panose="020B0503020204020204" pitchFamily="34" charset="-122"/>
                <a:ea typeface="微软雅黑" panose="020B0503020204020204" pitchFamily="34" charset="-122"/>
              </a:rPr>
              <a:t>项目计划初稿；完成所有父类任务划分</a:t>
            </a:r>
            <a:r>
              <a:rPr lang="en-US" altLang="zh-CN" sz="1600" dirty="0">
                <a:solidFill>
                  <a:srgbClr val="00B050"/>
                </a:solidFill>
                <a:latin typeface="微软雅黑" panose="020B0503020204020204" pitchFamily="34" charset="-122"/>
                <a:ea typeface="微软雅黑" panose="020B0503020204020204" pitchFamily="34" charset="-122"/>
              </a:rPr>
              <a:t>/</a:t>
            </a:r>
            <a:r>
              <a:rPr lang="zh-CN" altLang="en-US" sz="1600" dirty="0">
                <a:solidFill>
                  <a:srgbClr val="00B050"/>
                </a:solidFill>
                <a:latin typeface="微软雅黑" panose="020B0503020204020204" pitchFamily="34" charset="-122"/>
                <a:ea typeface="微软雅黑" panose="020B0503020204020204" pitchFamily="34" charset="-122"/>
              </a:rPr>
              <a:t>更新”</a:t>
            </a:r>
          </a:p>
        </p:txBody>
      </p:sp>
      <p:sp>
        <p:nvSpPr>
          <p:cNvPr id="42" name="TextBox 41"/>
          <p:cNvSpPr txBox="1"/>
          <p:nvPr/>
        </p:nvSpPr>
        <p:spPr>
          <a:xfrm>
            <a:off x="5087094" y="5335395"/>
            <a:ext cx="5904656" cy="412421"/>
          </a:xfrm>
          <a:prstGeom prst="rect">
            <a:avLst/>
          </a:prstGeom>
          <a:noFill/>
        </p:spPr>
        <p:txBody>
          <a:bodyPr wrap="square"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最终按实验各阶段划分，对</a:t>
            </a:r>
            <a:r>
              <a:rPr lang="en-US" altLang="zh-CN" sz="1600" dirty="0">
                <a:solidFill>
                  <a:sysClr val="windowText" lastClr="000000"/>
                </a:solidFill>
                <a:latin typeface="微软雅黑" panose="020B0503020204020204" pitchFamily="34" charset="-122"/>
                <a:ea typeface="微软雅黑" panose="020B0503020204020204" pitchFamily="34" charset="-122"/>
              </a:rPr>
              <a:t>Commit</a:t>
            </a:r>
            <a:r>
              <a:rPr lang="zh-CN" altLang="en-US" sz="1600" dirty="0">
                <a:solidFill>
                  <a:sysClr val="windowText" lastClr="000000"/>
                </a:solidFill>
                <a:latin typeface="微软雅黑" panose="020B0503020204020204" pitchFamily="34" charset="-122"/>
                <a:ea typeface="微软雅黑" panose="020B0503020204020204" pitchFamily="34" charset="-122"/>
              </a:rPr>
              <a:t>数据进行统计分析。</a:t>
            </a:r>
          </a:p>
        </p:txBody>
      </p:sp>
      <p:sp>
        <p:nvSpPr>
          <p:cNvPr id="5" name="日期占位符 4">
            <a:extLst>
              <a:ext uri="{FF2B5EF4-FFF2-40B4-BE49-F238E27FC236}">
                <a16:creationId xmlns:a16="http://schemas.microsoft.com/office/drawing/2014/main" id="{5D5B388E-8840-45D0-AC38-EAA6970AC9D6}"/>
              </a:ext>
            </a:extLst>
          </p:cNvPr>
          <p:cNvSpPr>
            <a:spLocks noGrp="1"/>
          </p:cNvSpPr>
          <p:nvPr>
            <p:ph type="dt" sz="half" idx="10"/>
          </p:nvPr>
        </p:nvSpPr>
        <p:spPr/>
        <p:txBody>
          <a:bodyPr/>
          <a:lstStyle/>
          <a:p>
            <a:fld id="{7FDA483A-39AC-4408-A944-FE71CA931A10}" type="datetime9">
              <a:rPr lang="zh-CN" altLang="en-US" smtClean="0"/>
              <a:t>2020年4月3日星期五4时42分17秒</a:t>
            </a:fld>
            <a:endParaRPr lang="zh-CN" altLang="en-US"/>
          </a:p>
        </p:txBody>
      </p:sp>
    </p:spTree>
    <p:extLst>
      <p:ext uri="{BB962C8B-B14F-4D97-AF65-F5344CB8AC3E}">
        <p14:creationId xmlns:p14="http://schemas.microsoft.com/office/powerpoint/2010/main" val="265031805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3" name="流程图: 离页连接符 2"/>
          <p:cNvSpPr/>
          <p:nvPr/>
        </p:nvSpPr>
        <p:spPr>
          <a:xfrm>
            <a:off x="9983638" y="332656"/>
            <a:ext cx="1584176" cy="1080120"/>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0028690" y="476673"/>
            <a:ext cx="1494072" cy="707886"/>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工作量统计分析</a:t>
            </a:r>
          </a:p>
        </p:txBody>
      </p:sp>
      <p:sp>
        <p:nvSpPr>
          <p:cNvPr id="7" name="TextBox 41"/>
          <p:cNvSpPr txBox="1"/>
          <p:nvPr/>
        </p:nvSpPr>
        <p:spPr>
          <a:xfrm>
            <a:off x="1414686" y="1129616"/>
            <a:ext cx="5904656" cy="381258"/>
          </a:xfrm>
          <a:prstGeom prst="rect">
            <a:avLst/>
          </a:prstGeom>
          <a:noFill/>
        </p:spPr>
        <p:txBody>
          <a:bodyPr wrap="square" rtlCol="0">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分为最终有效工作量统计，以及修改过程记录统计。</a:t>
            </a:r>
            <a:endParaRPr lang="en-US" altLang="zh-CN" sz="1600" dirty="0">
              <a:solidFill>
                <a:sysClr val="windowText" lastClr="00000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646" y="1916832"/>
            <a:ext cx="3721600" cy="1702296"/>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1070" y="1919077"/>
            <a:ext cx="2808312" cy="2645927"/>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4206" y="1936508"/>
            <a:ext cx="3312368" cy="1662944"/>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646" y="4725144"/>
            <a:ext cx="3721600" cy="1294671"/>
          </a:xfrm>
          <a:prstGeom prst="rect">
            <a:avLst/>
          </a:prstGeom>
        </p:spPr>
      </p:pic>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73914" y="4697355"/>
            <a:ext cx="2805468" cy="796769"/>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74206" y="4697355"/>
            <a:ext cx="2815745" cy="900888"/>
          </a:xfrm>
          <a:prstGeom prst="rect">
            <a:avLst/>
          </a:prstGeom>
        </p:spPr>
      </p:pic>
      <p:sp>
        <p:nvSpPr>
          <p:cNvPr id="5" name="日期占位符 4">
            <a:extLst>
              <a:ext uri="{FF2B5EF4-FFF2-40B4-BE49-F238E27FC236}">
                <a16:creationId xmlns:a16="http://schemas.microsoft.com/office/drawing/2014/main" id="{355B6D9C-E2FA-4FCB-85C8-0712FA75EA0D}"/>
              </a:ext>
            </a:extLst>
          </p:cNvPr>
          <p:cNvSpPr>
            <a:spLocks noGrp="1"/>
          </p:cNvSpPr>
          <p:nvPr>
            <p:ph type="dt" sz="half" idx="10"/>
          </p:nvPr>
        </p:nvSpPr>
        <p:spPr/>
        <p:txBody>
          <a:bodyPr/>
          <a:lstStyle/>
          <a:p>
            <a:fld id="{DC143AC6-69B6-4F9F-B0F6-69FD5BD7C153}" type="datetime9">
              <a:rPr lang="zh-CN" altLang="en-US" smtClean="0"/>
              <a:t>2020年4月3日星期五4时42分17秒</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483130" y="1294"/>
            <a:ext cx="2011675" cy="182523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矩形 1"/>
          <p:cNvSpPr/>
          <p:nvPr/>
        </p:nvSpPr>
        <p:spPr>
          <a:xfrm>
            <a:off x="3502918" y="2173796"/>
            <a:ext cx="8687495" cy="2865281"/>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5087094" y="4042475"/>
            <a:ext cx="4140460" cy="499624"/>
          </a:xfrm>
          <a:prstGeom prst="rect">
            <a:avLst/>
          </a:prstGeom>
        </p:spPr>
        <p:txBody>
          <a:bodyPr wrap="square" anchor="ctr">
            <a:spAutoFit/>
          </a:bodyPr>
          <a:lstStyle>
            <a:defPPr>
              <a:defRPr lang="zh-CN"/>
            </a:defPPr>
            <a:lvl1pPr>
              <a:lnSpc>
                <a:spcPct val="150000"/>
              </a:lnSpc>
              <a:defRPr sz="4000" b="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2000" dirty="0">
                <a:solidFill>
                  <a:schemeClr val="bg1"/>
                </a:solidFill>
              </a:rPr>
              <a:t>答辩小组：        </a:t>
            </a:r>
            <a:r>
              <a:rPr lang="en-US" altLang="zh-CN" sz="2000" dirty="0">
                <a:solidFill>
                  <a:schemeClr val="bg1"/>
                </a:solidFill>
              </a:rPr>
              <a:t>G</a:t>
            </a:r>
            <a:r>
              <a:rPr lang="zh-CN" altLang="en-US" sz="2000" dirty="0">
                <a:solidFill>
                  <a:schemeClr val="bg1"/>
                </a:solidFill>
              </a:rPr>
              <a:t>组</a:t>
            </a:r>
          </a:p>
        </p:txBody>
      </p:sp>
      <p:sp>
        <p:nvSpPr>
          <p:cNvPr id="34" name="矩形 33"/>
          <p:cNvSpPr/>
          <p:nvPr/>
        </p:nvSpPr>
        <p:spPr>
          <a:xfrm>
            <a:off x="4815077" y="1818923"/>
            <a:ext cx="7375336" cy="354873"/>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015086" y="3060157"/>
            <a:ext cx="6466756" cy="1015663"/>
          </a:xfrm>
          <a:prstGeom prst="rect">
            <a:avLst/>
          </a:prstGeom>
          <a:noFill/>
        </p:spPr>
        <p:txBody>
          <a:bodyPr wrap="square" rtlCol="0">
            <a:spAutoFit/>
          </a:bodyPr>
          <a:lstStyle/>
          <a:p>
            <a:r>
              <a:rPr lang="zh-CN" altLang="en-US" sz="6000" dirty="0">
                <a:solidFill>
                  <a:schemeClr val="bg1"/>
                </a:solidFill>
                <a:latin typeface="MStiffHei HKS UltraBold" panose="00000900000000000000" pitchFamily="2" charset="-120"/>
                <a:ea typeface="MStiffHei HKS UltraBold" panose="00000900000000000000" pitchFamily="2" charset="-120"/>
              </a:rPr>
              <a:t>感谢批评指正</a:t>
            </a:r>
          </a:p>
        </p:txBody>
      </p:sp>
      <p:grpSp>
        <p:nvGrpSpPr>
          <p:cNvPr id="36" name="组合 35"/>
          <p:cNvGrpSpPr/>
          <p:nvPr/>
        </p:nvGrpSpPr>
        <p:grpSpPr>
          <a:xfrm>
            <a:off x="6073163" y="960929"/>
            <a:ext cx="681980" cy="681980"/>
            <a:chOff x="952456" y="3218117"/>
            <a:chExt cx="877066" cy="877066"/>
          </a:xfrm>
        </p:grpSpPr>
        <p:sp>
          <p:nvSpPr>
            <p:cNvPr id="38" name="椭圆 50"/>
            <p:cNvSpPr>
              <a:spLocks noChangeArrowheads="1"/>
            </p:cNvSpPr>
            <p:nvPr/>
          </p:nvSpPr>
          <p:spPr bwMode="auto">
            <a:xfrm>
              <a:off x="952456" y="3218117"/>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40" name="Picture 3" descr="D:\360data\重要数据\桌面\46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1696" y="3367890"/>
              <a:ext cx="478586" cy="5775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组合 40"/>
          <p:cNvGrpSpPr/>
          <p:nvPr/>
        </p:nvGrpSpPr>
        <p:grpSpPr>
          <a:xfrm>
            <a:off x="6978091" y="960929"/>
            <a:ext cx="681980" cy="681980"/>
            <a:chOff x="2812677" y="3391963"/>
            <a:chExt cx="877066" cy="877066"/>
          </a:xfrm>
        </p:grpSpPr>
        <p:sp>
          <p:nvSpPr>
            <p:cNvPr id="42" name="椭圆 50"/>
            <p:cNvSpPr>
              <a:spLocks noChangeArrowheads="1"/>
            </p:cNvSpPr>
            <p:nvPr/>
          </p:nvSpPr>
          <p:spPr bwMode="auto">
            <a:xfrm>
              <a:off x="2812677" y="3391963"/>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43" name="Picture 4" descr="D:\360data\重要数据\桌面\未标题-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1249" y="3537498"/>
              <a:ext cx="419922" cy="5864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组合 43"/>
          <p:cNvGrpSpPr/>
          <p:nvPr/>
        </p:nvGrpSpPr>
        <p:grpSpPr>
          <a:xfrm>
            <a:off x="7883019" y="960929"/>
            <a:ext cx="681980" cy="681980"/>
            <a:chOff x="4672898" y="2936570"/>
            <a:chExt cx="877066" cy="877066"/>
          </a:xfrm>
        </p:grpSpPr>
        <p:sp>
          <p:nvSpPr>
            <p:cNvPr id="45" name="椭圆 44"/>
            <p:cNvSpPr>
              <a:spLocks noChangeArrowheads="1"/>
            </p:cNvSpPr>
            <p:nvPr/>
          </p:nvSpPr>
          <p:spPr bwMode="auto">
            <a:xfrm>
              <a:off x="4672898" y="2936570"/>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46" name="Picture 5" descr="D:\360data\重要数据\桌面\未标题-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5149" y="3095025"/>
              <a:ext cx="532564" cy="5135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组合 46"/>
          <p:cNvGrpSpPr/>
          <p:nvPr/>
        </p:nvGrpSpPr>
        <p:grpSpPr>
          <a:xfrm>
            <a:off x="8787947" y="960929"/>
            <a:ext cx="681980" cy="681980"/>
            <a:chOff x="6533119" y="2285390"/>
            <a:chExt cx="877066" cy="877066"/>
          </a:xfrm>
        </p:grpSpPr>
        <p:sp>
          <p:nvSpPr>
            <p:cNvPr id="48" name="椭圆 47"/>
            <p:cNvSpPr>
              <a:spLocks noChangeArrowheads="1"/>
            </p:cNvSpPr>
            <p:nvPr/>
          </p:nvSpPr>
          <p:spPr bwMode="auto">
            <a:xfrm>
              <a:off x="6533119" y="2285390"/>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49" name="Picture 6" descr="D:\360data\重要数据\桌面\未标题-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35358" y="2430447"/>
              <a:ext cx="512614" cy="586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组合 49"/>
          <p:cNvGrpSpPr/>
          <p:nvPr/>
        </p:nvGrpSpPr>
        <p:grpSpPr>
          <a:xfrm>
            <a:off x="9692875" y="960929"/>
            <a:ext cx="681980" cy="681980"/>
            <a:chOff x="8393340" y="1988840"/>
            <a:chExt cx="877066" cy="877066"/>
          </a:xfrm>
        </p:grpSpPr>
        <p:sp>
          <p:nvSpPr>
            <p:cNvPr id="51" name="椭圆 50"/>
            <p:cNvSpPr>
              <a:spLocks noChangeArrowheads="1"/>
            </p:cNvSpPr>
            <p:nvPr/>
          </p:nvSpPr>
          <p:spPr bwMode="auto">
            <a:xfrm>
              <a:off x="8393340" y="1988840"/>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52" name="Picture 7" descr="D:\360data\重要数据\桌面\未标题-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68665" y="2183926"/>
              <a:ext cx="564516" cy="486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组合 52"/>
          <p:cNvGrpSpPr/>
          <p:nvPr/>
        </p:nvGrpSpPr>
        <p:grpSpPr>
          <a:xfrm>
            <a:off x="10597802" y="960929"/>
            <a:ext cx="681980" cy="681980"/>
            <a:chOff x="10253559" y="2420888"/>
            <a:chExt cx="877066" cy="877066"/>
          </a:xfrm>
        </p:grpSpPr>
        <p:sp>
          <p:nvSpPr>
            <p:cNvPr id="54" name="椭圆 53"/>
            <p:cNvSpPr>
              <a:spLocks noChangeArrowheads="1"/>
            </p:cNvSpPr>
            <p:nvPr/>
          </p:nvSpPr>
          <p:spPr bwMode="auto">
            <a:xfrm>
              <a:off x="10253559" y="2420888"/>
              <a:ext cx="877066" cy="877066"/>
            </a:xfrm>
            <a:prstGeom prst="ellipse">
              <a:avLst/>
            </a:prstGeom>
            <a:solidFill>
              <a:srgbClr val="414455"/>
            </a:solidFill>
            <a:ln w="76200" cap="sq" cmpd="sng">
              <a:solidFill>
                <a:srgbClr val="C8C6BD"/>
              </a:solidFill>
              <a:round/>
            </a:ln>
          </p:spPr>
          <p:txBody>
            <a:bodyPr anchor="ctr"/>
            <a:lstStyle/>
            <a:p>
              <a:pPr algn="ctr"/>
              <a:endParaRPr lang="zh-CN" altLang="zh-CN" sz="2400">
                <a:solidFill>
                  <a:srgbClr val="FFFFFF"/>
                </a:solidFill>
                <a:latin typeface="宋体" panose="02010600030101010101" pitchFamily="2" charset="-122"/>
                <a:sym typeface="宋体" panose="02010600030101010101" pitchFamily="2" charset="-122"/>
              </a:endParaRPr>
            </a:p>
          </p:txBody>
        </p:sp>
        <p:pic>
          <p:nvPicPr>
            <p:cNvPr id="55" name="Picture 8" descr="D:\360data\重要数据\桌面\未标题-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88676" y="2566876"/>
              <a:ext cx="606832" cy="58509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图片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2598" y="44874"/>
            <a:ext cx="1708398" cy="1708398"/>
          </a:xfrm>
          <a:prstGeom prst="rect">
            <a:avLst/>
          </a:prstGeom>
        </p:spPr>
      </p:pic>
      <p:pic>
        <p:nvPicPr>
          <p:cNvPr id="33" name="Picture 3"/>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0763" y="1818923"/>
            <a:ext cx="4544313" cy="3220153"/>
          </a:xfrm>
          <a:prstGeom prst="rect">
            <a:avLst/>
          </a:prstGeom>
          <a:noFill/>
          <a:extLst>
            <a:ext uri="{909E8E84-426E-40DD-AFC4-6F175D3DCCD1}">
              <a14:hiddenFill xmlns:a14="http://schemas.microsoft.com/office/drawing/2010/main">
                <a:solidFill>
                  <a:srgbClr val="FFFFFF"/>
                </a:solidFill>
              </a14:hiddenFill>
            </a:ext>
          </a:extLst>
        </p:spPr>
      </p:pic>
      <p:sp>
        <p:nvSpPr>
          <p:cNvPr id="3" name="日期占位符 2">
            <a:extLst>
              <a:ext uri="{FF2B5EF4-FFF2-40B4-BE49-F238E27FC236}">
                <a16:creationId xmlns:a16="http://schemas.microsoft.com/office/drawing/2014/main" id="{9D29307A-860D-4C94-A631-28D44DB5A24C}"/>
              </a:ext>
            </a:extLst>
          </p:cNvPr>
          <p:cNvSpPr>
            <a:spLocks noGrp="1"/>
          </p:cNvSpPr>
          <p:nvPr>
            <p:ph type="dt" sz="half" idx="10"/>
          </p:nvPr>
        </p:nvSpPr>
        <p:spPr/>
        <p:txBody>
          <a:bodyPr/>
          <a:lstStyle/>
          <a:p>
            <a:fld id="{410B3AE4-50D2-470F-B3A8-5FFB4C12DC55}" type="datetime9">
              <a:rPr lang="zh-CN" altLang="en-US" smtClean="0"/>
              <a:t>2020年4月3日星期五4时42分17秒</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9582" y="188640"/>
            <a:ext cx="2526229" cy="480339"/>
          </a:xfrm>
          <a:prstGeom prst="rect">
            <a:avLst/>
          </a:prstGeom>
        </p:spPr>
      </p:pic>
      <p:sp>
        <p:nvSpPr>
          <p:cNvPr id="3" name="矩形 2">
            <a:extLst>
              <a:ext uri="{FF2B5EF4-FFF2-40B4-BE49-F238E27FC236}">
                <a16:creationId xmlns:a16="http://schemas.microsoft.com/office/drawing/2014/main" id="{E82D69CC-15C3-424B-A134-9972D5261D44}"/>
              </a:ext>
            </a:extLst>
          </p:cNvPr>
          <p:cNvSpPr/>
          <p:nvPr/>
        </p:nvSpPr>
        <p:spPr>
          <a:xfrm>
            <a:off x="3286894" y="2274838"/>
            <a:ext cx="6092825" cy="2308324"/>
          </a:xfrm>
          <a:prstGeom prst="rect">
            <a:avLst/>
          </a:prstGeom>
        </p:spPr>
        <p:txBody>
          <a:bodyPr>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第一部分：</a:t>
            </a:r>
            <a:endParaRPr lang="en-US" altLang="zh-CN" sz="3600" dirty="0">
              <a:solidFill>
                <a:schemeClr val="bg1"/>
              </a:solidFill>
              <a:latin typeface="微软雅黑" panose="020B0503020204020204" pitchFamily="34" charset="-122"/>
              <a:ea typeface="微软雅黑" panose="020B0503020204020204" pitchFamily="34" charset="-122"/>
            </a:endParaRPr>
          </a:p>
          <a:p>
            <a:r>
              <a:rPr lang="zh-CN" altLang="en-US" sz="3600" dirty="0">
                <a:solidFill>
                  <a:schemeClr val="bg1"/>
                </a:solidFill>
                <a:latin typeface="微软雅黑" panose="020B0503020204020204" pitchFamily="34" charset="-122"/>
                <a:ea typeface="微软雅黑" panose="020B0503020204020204" pitchFamily="34" charset="-122"/>
              </a:rPr>
              <a:t>针对上节课的课堂点评做出的整改，需求评审表单的设计</a:t>
            </a:r>
            <a:endParaRPr lang="en-US" altLang="zh-CN" sz="3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3" name="流程图: 离页连接符 2"/>
          <p:cNvSpPr/>
          <p:nvPr/>
        </p:nvSpPr>
        <p:spPr>
          <a:xfrm>
            <a:off x="413385" y="180340"/>
            <a:ext cx="5286375" cy="1080135"/>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2254031" y="459398"/>
            <a:ext cx="1605280" cy="521970"/>
          </a:xfrm>
          <a:prstGeom prst="rect">
            <a:avLst/>
          </a:prstGeom>
          <a:noFill/>
        </p:spPr>
        <p:txBody>
          <a:bodyPr wrap="none" rtlCol="0">
            <a:spAutoFit/>
          </a:bodyPr>
          <a:lstStyle/>
          <a:p>
            <a:pPr algn="ctr"/>
            <a:r>
              <a:rPr lang="zh-CN" sz="2800" b="1" dirty="0">
                <a:solidFill>
                  <a:schemeClr val="bg1"/>
                </a:solidFill>
                <a:latin typeface="微软雅黑" panose="020B0503020204020204" pitchFamily="34" charset="-122"/>
                <a:ea typeface="微软雅黑" panose="020B0503020204020204" pitchFamily="34" charset="-122"/>
              </a:rPr>
              <a:t>课堂点评</a:t>
            </a:r>
          </a:p>
        </p:txBody>
      </p:sp>
      <p:sp>
        <p:nvSpPr>
          <p:cNvPr id="12" name="TextBox 11"/>
          <p:cNvSpPr txBox="1"/>
          <p:nvPr/>
        </p:nvSpPr>
        <p:spPr>
          <a:xfrm>
            <a:off x="984885" y="2109470"/>
            <a:ext cx="4359275" cy="2168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solidFill>
                  <a:sysClr val="windowText" lastClr="000000"/>
                </a:solidFill>
                <a:latin typeface="微软雅黑" panose="020B0503020204020204" pitchFamily="34" charset="-122"/>
                <a:ea typeface="微软雅黑" panose="020B0503020204020204" pitchFamily="34" charset="-122"/>
              </a:rPr>
              <a:t>软件需求规格说明书</a:t>
            </a:r>
          </a:p>
          <a:p>
            <a:pPr marL="285750" indent="-285750">
              <a:lnSpc>
                <a:spcPct val="150000"/>
              </a:lnSpc>
              <a:buFont typeface="Arial" panose="020B0604020202020204" pitchFamily="34" charset="0"/>
              <a:buChar char="•"/>
            </a:pPr>
            <a:endParaRPr lang="zh-CN">
              <a:solidFill>
                <a:sysClr val="windowText" lastClr="00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solidFill>
                  <a:sysClr val="windowText" lastClr="000000"/>
                </a:solidFill>
                <a:latin typeface="微软雅黑" panose="020B0503020204020204" pitchFamily="34" charset="-122"/>
                <a:ea typeface="微软雅黑" panose="020B0503020204020204" pitchFamily="34" charset="-122"/>
              </a:rPr>
              <a:t>课堂</a:t>
            </a:r>
            <a:r>
              <a:rPr lang="en-US" altLang="zh-CN">
                <a:solidFill>
                  <a:sysClr val="windowText" lastClr="000000"/>
                </a:solidFill>
                <a:latin typeface="微软雅黑" panose="020B0503020204020204" pitchFamily="34" charset="-122"/>
                <a:ea typeface="微软雅黑" panose="020B0503020204020204" pitchFamily="34" charset="-122"/>
              </a:rPr>
              <a:t>PPT</a:t>
            </a:r>
            <a:r>
              <a:rPr lang="zh-CN" altLang="en-US">
                <a:solidFill>
                  <a:sysClr val="windowText" lastClr="000000"/>
                </a:solidFill>
                <a:latin typeface="微软雅黑" panose="020B0503020204020204" pitchFamily="34" charset="-122"/>
                <a:ea typeface="微软雅黑" panose="020B0503020204020204" pitchFamily="34" charset="-122"/>
              </a:rPr>
              <a:t>展示</a:t>
            </a:r>
          </a:p>
          <a:p>
            <a:pPr marL="285750" indent="-285750">
              <a:lnSpc>
                <a:spcPct val="150000"/>
              </a:lnSpc>
              <a:buFont typeface="Arial" panose="020B0604020202020204" pitchFamily="34" charset="0"/>
              <a:buChar char="•"/>
            </a:pPr>
            <a:endParaRPr lang="zh-CN" altLang="en-US">
              <a:solidFill>
                <a:sysClr val="windowText" lastClr="00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a:solidFill>
                  <a:sysClr val="windowText" lastClr="000000"/>
                </a:solidFill>
                <a:latin typeface="微软雅黑" panose="020B0503020204020204" pitchFamily="34" charset="-122"/>
                <a:ea typeface="微软雅黑" panose="020B0503020204020204" pitchFamily="34" charset="-122"/>
              </a:rPr>
              <a:t>配置管理</a:t>
            </a:r>
          </a:p>
        </p:txBody>
      </p:sp>
      <p:pic>
        <p:nvPicPr>
          <p:cNvPr id="6" name="图片 5"/>
          <p:cNvPicPr>
            <a:picLocks noChangeAspect="1"/>
          </p:cNvPicPr>
          <p:nvPr>
            <p:custDataLst>
              <p:tags r:id="rId1"/>
            </p:custDataLst>
          </p:nvPr>
        </p:nvPicPr>
        <p:blipFill>
          <a:blip r:embed="rId4"/>
          <a:stretch>
            <a:fillRect/>
          </a:stretch>
        </p:blipFill>
        <p:spPr>
          <a:xfrm>
            <a:off x="4377690" y="1318260"/>
            <a:ext cx="6477000" cy="4968240"/>
          </a:xfrm>
          <a:prstGeom prst="rect">
            <a:avLst/>
          </a:prstGeom>
        </p:spPr>
      </p:pic>
      <p:sp>
        <p:nvSpPr>
          <p:cNvPr id="5" name="日期占位符 4">
            <a:extLst>
              <a:ext uri="{FF2B5EF4-FFF2-40B4-BE49-F238E27FC236}">
                <a16:creationId xmlns:a16="http://schemas.microsoft.com/office/drawing/2014/main" id="{31051F0C-D5C8-4970-8C13-A947CD35A4CE}"/>
              </a:ext>
            </a:extLst>
          </p:cNvPr>
          <p:cNvSpPr>
            <a:spLocks noGrp="1"/>
          </p:cNvSpPr>
          <p:nvPr>
            <p:ph type="dt" sz="half" idx="10"/>
          </p:nvPr>
        </p:nvSpPr>
        <p:spPr/>
        <p:txBody>
          <a:bodyPr/>
          <a:lstStyle/>
          <a:p>
            <a:fld id="{BCF68928-FC1B-4E51-A70A-8AD0E28492EF}" type="datetime9">
              <a:rPr lang="zh-CN" altLang="en-US" smtClean="0"/>
              <a:t>2020年4月3日星期五4时42分17秒</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3" name="流程图: 离页连接符 2"/>
          <p:cNvSpPr/>
          <p:nvPr/>
        </p:nvSpPr>
        <p:spPr>
          <a:xfrm>
            <a:off x="413385" y="180340"/>
            <a:ext cx="5286375" cy="1080135"/>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187231" y="459398"/>
            <a:ext cx="3738880" cy="521970"/>
          </a:xfrm>
          <a:prstGeom prst="rect">
            <a:avLst/>
          </a:prstGeom>
          <a:noFill/>
        </p:spPr>
        <p:txBody>
          <a:bodyPr wrap="none" rtlCol="0">
            <a:spAutoFit/>
          </a:bodyPr>
          <a:lstStyle/>
          <a:p>
            <a:pPr algn="ctr"/>
            <a:r>
              <a:rPr lang="zh-CN" sz="2800" b="1">
                <a:solidFill>
                  <a:schemeClr val="bg1"/>
                </a:solidFill>
                <a:latin typeface="微软雅黑" panose="020B0503020204020204" pitchFamily="34" charset="-122"/>
                <a:ea typeface="微软雅黑" panose="020B0503020204020204" pitchFamily="34" charset="-122"/>
              </a:rPr>
              <a:t>软件需求评审表单设计</a:t>
            </a:r>
          </a:p>
        </p:txBody>
      </p:sp>
      <p:sp>
        <p:nvSpPr>
          <p:cNvPr id="5" name="文本框 4"/>
          <p:cNvSpPr txBox="1"/>
          <p:nvPr/>
        </p:nvSpPr>
        <p:spPr>
          <a:xfrm>
            <a:off x="1831975" y="2304415"/>
            <a:ext cx="3176905" cy="2030095"/>
          </a:xfrm>
          <a:prstGeom prst="rect">
            <a:avLst/>
          </a:prstGeom>
          <a:noFill/>
        </p:spPr>
        <p:txBody>
          <a:bodyPr wrap="square" rtlCol="0" anchor="ctr">
            <a:spAutoFit/>
          </a:bodyPr>
          <a:lstStyle/>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项目和评审信息</a:t>
            </a:r>
          </a:p>
          <a:p>
            <a:pPr marL="285750" indent="-285750">
              <a:buFont typeface="Arial" panose="020B0604020202020204" pitchFamily="34" charset="0"/>
              <a:buChar char="•"/>
            </a:pPr>
            <a:endParaRPr lang="zh-CN" altLang="en-US">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评审准则</a:t>
            </a:r>
          </a:p>
          <a:p>
            <a:pPr marL="285750" indent="-285750">
              <a:buFont typeface="Arial" panose="020B0604020202020204" pitchFamily="34" charset="0"/>
              <a:buChar char="•"/>
            </a:pPr>
            <a:endParaRPr lang="zh-CN" altLang="en-US">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评审意见</a:t>
            </a:r>
          </a:p>
          <a:p>
            <a:pPr marL="285750" indent="-285750">
              <a:buFont typeface="Arial" panose="020B0604020202020204" pitchFamily="34" charset="0"/>
              <a:buChar char="•"/>
            </a:pPr>
            <a:endParaRPr lang="zh-CN" altLang="en-US">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缺陷修正</a:t>
            </a:r>
          </a:p>
        </p:txBody>
      </p:sp>
      <p:pic>
        <p:nvPicPr>
          <p:cNvPr id="7" name="图片 6"/>
          <p:cNvPicPr>
            <a:picLocks noChangeAspect="1"/>
          </p:cNvPicPr>
          <p:nvPr/>
        </p:nvPicPr>
        <p:blipFill>
          <a:blip r:embed="rId3"/>
          <a:stretch>
            <a:fillRect/>
          </a:stretch>
        </p:blipFill>
        <p:spPr>
          <a:xfrm>
            <a:off x="6214745" y="404495"/>
            <a:ext cx="5069840" cy="4672965"/>
          </a:xfrm>
          <a:prstGeom prst="rect">
            <a:avLst/>
          </a:prstGeom>
        </p:spPr>
      </p:pic>
      <p:pic>
        <p:nvPicPr>
          <p:cNvPr id="8" name="图片 7"/>
          <p:cNvPicPr>
            <a:picLocks noChangeAspect="1"/>
          </p:cNvPicPr>
          <p:nvPr/>
        </p:nvPicPr>
        <p:blipFill>
          <a:blip r:embed="rId4"/>
          <a:stretch>
            <a:fillRect/>
          </a:stretch>
        </p:blipFill>
        <p:spPr>
          <a:xfrm>
            <a:off x="6278880" y="5077460"/>
            <a:ext cx="5005705" cy="1695450"/>
          </a:xfrm>
          <a:prstGeom prst="rect">
            <a:avLst/>
          </a:prstGeom>
        </p:spPr>
      </p:pic>
      <p:sp>
        <p:nvSpPr>
          <p:cNvPr id="6" name="日期占位符 5">
            <a:extLst>
              <a:ext uri="{FF2B5EF4-FFF2-40B4-BE49-F238E27FC236}">
                <a16:creationId xmlns:a16="http://schemas.microsoft.com/office/drawing/2014/main" id="{0294FD65-D9E8-431C-B763-0B703B1FB3B1}"/>
              </a:ext>
            </a:extLst>
          </p:cNvPr>
          <p:cNvSpPr>
            <a:spLocks noGrp="1"/>
          </p:cNvSpPr>
          <p:nvPr>
            <p:ph type="dt" sz="half" idx="10"/>
          </p:nvPr>
        </p:nvSpPr>
        <p:spPr/>
        <p:txBody>
          <a:bodyPr/>
          <a:lstStyle/>
          <a:p>
            <a:fld id="{3F7CBAFA-67D4-48F6-9E40-DFDEA4FAAE09}" type="datetime9">
              <a:rPr lang="zh-CN" altLang="en-US" smtClean="0"/>
              <a:t>2020年4月3日星期五4时42分17秒</a:t>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9582" y="188640"/>
            <a:ext cx="2526229" cy="480339"/>
          </a:xfrm>
          <a:prstGeom prst="rect">
            <a:avLst/>
          </a:prstGeom>
        </p:spPr>
      </p:pic>
      <p:sp>
        <p:nvSpPr>
          <p:cNvPr id="3" name="矩形 2">
            <a:extLst>
              <a:ext uri="{FF2B5EF4-FFF2-40B4-BE49-F238E27FC236}">
                <a16:creationId xmlns:a16="http://schemas.microsoft.com/office/drawing/2014/main" id="{E82D69CC-15C3-424B-A134-9972D5261D44}"/>
              </a:ext>
            </a:extLst>
          </p:cNvPr>
          <p:cNvSpPr/>
          <p:nvPr/>
        </p:nvSpPr>
        <p:spPr>
          <a:xfrm>
            <a:off x="1918742" y="2420888"/>
            <a:ext cx="9577064" cy="1754326"/>
          </a:xfrm>
          <a:prstGeom prst="rect">
            <a:avLst/>
          </a:prstGeom>
        </p:spPr>
        <p:txBody>
          <a:bodyPr wrap="square">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第二部分：</a:t>
            </a:r>
            <a:endParaRPr lang="en-US" altLang="zh-CN" sz="3600" dirty="0">
              <a:solidFill>
                <a:schemeClr val="bg1"/>
              </a:solidFill>
              <a:latin typeface="微软雅黑" panose="020B0503020204020204" pitchFamily="34" charset="-122"/>
              <a:ea typeface="微软雅黑" panose="020B0503020204020204" pitchFamily="34" charset="-122"/>
            </a:endParaRPr>
          </a:p>
          <a:p>
            <a:r>
              <a:rPr lang="zh-CN" altLang="en-US" sz="3600" dirty="0">
                <a:solidFill>
                  <a:schemeClr val="bg1"/>
                </a:solidFill>
                <a:latin typeface="微软雅黑" panose="020B0503020204020204" pitchFamily="34" charset="-122"/>
                <a:ea typeface="微软雅黑" panose="020B0503020204020204" pitchFamily="34" charset="-122"/>
              </a:rPr>
              <a:t>更改后的项目介绍：基于</a:t>
            </a:r>
            <a:r>
              <a:rPr lang="en-US" altLang="zh-CN" sz="3600" dirty="0">
                <a:solidFill>
                  <a:schemeClr val="bg1"/>
                </a:solidFill>
                <a:latin typeface="微软雅黑" panose="020B0503020204020204" pitchFamily="34" charset="-122"/>
                <a:ea typeface="微软雅黑" panose="020B0503020204020204" pitchFamily="34" charset="-122"/>
              </a:rPr>
              <a:t>Flask</a:t>
            </a:r>
            <a:r>
              <a:rPr lang="zh-CN" altLang="en-US" sz="3600" dirty="0">
                <a:solidFill>
                  <a:schemeClr val="bg1"/>
                </a:solidFill>
                <a:latin typeface="微软雅黑" panose="020B0503020204020204" pitchFamily="34" charset="-122"/>
                <a:ea typeface="微软雅黑" panose="020B0503020204020204" pitchFamily="34" charset="-122"/>
              </a:rPr>
              <a:t>框架的艺术创作平台</a:t>
            </a:r>
            <a:endParaRPr lang="en-US" altLang="zh-CN" sz="3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749885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3" name="流程图: 离页连接符 2"/>
          <p:cNvSpPr/>
          <p:nvPr/>
        </p:nvSpPr>
        <p:spPr>
          <a:xfrm>
            <a:off x="413385" y="180340"/>
            <a:ext cx="5286375" cy="1080135"/>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895671" y="459398"/>
            <a:ext cx="4322017" cy="523220"/>
          </a:xfrm>
          <a:prstGeom prst="rect">
            <a:avLst/>
          </a:prstGeom>
          <a:noFill/>
        </p:spPr>
        <p:txBody>
          <a:bodyPr wrap="non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基于</a:t>
            </a:r>
            <a:r>
              <a:rPr lang="en-US" altLang="zh-CN" sz="2800" b="1" dirty="0">
                <a:solidFill>
                  <a:schemeClr val="bg1"/>
                </a:solidFill>
                <a:latin typeface="微软雅黑" panose="020B0503020204020204" pitchFamily="34" charset="-122"/>
                <a:ea typeface="微软雅黑" panose="020B0503020204020204" pitchFamily="34" charset="-122"/>
              </a:rPr>
              <a:t>Flask</a:t>
            </a:r>
            <a:r>
              <a:rPr lang="zh-CN" altLang="en-US" sz="2800" b="1" dirty="0">
                <a:solidFill>
                  <a:schemeClr val="bg1"/>
                </a:solidFill>
                <a:latin typeface="微软雅黑" panose="020B0503020204020204" pitchFamily="34" charset="-122"/>
                <a:ea typeface="微软雅黑" panose="020B0503020204020204" pitchFamily="34" charset="-122"/>
              </a:rPr>
              <a:t>的艺术创作平台</a:t>
            </a:r>
            <a:endParaRPr sz="2800" b="1" dirty="0">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413385" y="1402709"/>
            <a:ext cx="7057390" cy="499624"/>
          </a:xfrm>
          <a:prstGeom prst="rect">
            <a:avLst/>
          </a:prstGeom>
          <a:noFill/>
        </p:spPr>
        <p:txBody>
          <a:bodyPr wrap="square" rtlCol="0">
            <a:spAutoFit/>
          </a:bodyPr>
          <a:lstStyle/>
          <a:p>
            <a:pPr>
              <a:lnSpc>
                <a:spcPct val="150000"/>
              </a:lnSpc>
            </a:pPr>
            <a:r>
              <a:rPr lang="zh-CN" altLang="en-US" sz="2000" dirty="0">
                <a:solidFill>
                  <a:sysClr val="windowText" lastClr="000000"/>
                </a:solidFill>
                <a:latin typeface="微软雅黑" panose="020B0503020204020204" pitchFamily="34" charset="-122"/>
                <a:ea typeface="微软雅黑" panose="020B0503020204020204" pitchFamily="34" charset="-122"/>
              </a:rPr>
              <a:t>艺术创作平台的</a:t>
            </a:r>
            <a:r>
              <a:rPr lang="en-US" altLang="zh-CN" sz="2000" dirty="0">
                <a:solidFill>
                  <a:sysClr val="windowText" lastClr="000000"/>
                </a:solidFill>
                <a:latin typeface="微软雅黑" panose="020B0503020204020204" pitchFamily="34" charset="-122"/>
                <a:ea typeface="微软雅黑" panose="020B0503020204020204" pitchFamily="34" charset="-122"/>
              </a:rPr>
              <a:t>Web</a:t>
            </a:r>
            <a:r>
              <a:rPr lang="zh-CN" altLang="en-US" sz="2000" dirty="0">
                <a:solidFill>
                  <a:sysClr val="windowText" lastClr="000000"/>
                </a:solidFill>
                <a:latin typeface="微软雅黑" panose="020B0503020204020204" pitchFamily="34" charset="-122"/>
                <a:ea typeface="微软雅黑" panose="020B0503020204020204" pitchFamily="34" charset="-122"/>
              </a:rPr>
              <a:t>主页</a:t>
            </a:r>
          </a:p>
        </p:txBody>
      </p:sp>
      <p:cxnSp>
        <p:nvCxnSpPr>
          <p:cNvPr id="10" name="直接连接符 9"/>
          <p:cNvCxnSpPr/>
          <p:nvPr/>
        </p:nvCxnSpPr>
        <p:spPr>
          <a:xfrm>
            <a:off x="413385" y="1226280"/>
            <a:ext cx="0" cy="864096"/>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3925609" y="1290304"/>
            <a:ext cx="7821319" cy="5517232"/>
          </a:xfrm>
          <a:prstGeom prst="rect">
            <a:avLst/>
          </a:prstGeom>
        </p:spPr>
      </p:pic>
      <p:sp>
        <p:nvSpPr>
          <p:cNvPr id="5" name="日期占位符 4">
            <a:extLst>
              <a:ext uri="{FF2B5EF4-FFF2-40B4-BE49-F238E27FC236}">
                <a16:creationId xmlns:a16="http://schemas.microsoft.com/office/drawing/2014/main" id="{41CCE933-D592-4902-ABC3-2E64761DE46F}"/>
              </a:ext>
            </a:extLst>
          </p:cNvPr>
          <p:cNvSpPr>
            <a:spLocks noGrp="1"/>
          </p:cNvSpPr>
          <p:nvPr>
            <p:ph type="dt" sz="half" idx="10"/>
          </p:nvPr>
        </p:nvSpPr>
        <p:spPr/>
        <p:txBody>
          <a:bodyPr/>
          <a:lstStyle/>
          <a:p>
            <a:fld id="{71BA2FA8-3103-48FD-B214-192ADF8D0D8F}" type="datetime9">
              <a:rPr lang="zh-CN" altLang="en-US" smtClean="0"/>
              <a:t>2020年4月3日星期五4时42分17秒</a:t>
            </a:fld>
            <a:endParaRPr lang="zh-CN" altLang="en-US"/>
          </a:p>
        </p:txBody>
      </p:sp>
    </p:spTree>
    <p:extLst>
      <p:ext uri="{BB962C8B-B14F-4D97-AF65-F5344CB8AC3E}">
        <p14:creationId xmlns:p14="http://schemas.microsoft.com/office/powerpoint/2010/main" val="393688702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3" name="流程图: 离页连接符 2"/>
          <p:cNvSpPr/>
          <p:nvPr/>
        </p:nvSpPr>
        <p:spPr>
          <a:xfrm>
            <a:off x="413385" y="180340"/>
            <a:ext cx="5286375" cy="1080135"/>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2605267" y="459398"/>
            <a:ext cx="902811" cy="523220"/>
          </a:xfrm>
          <a:prstGeom prst="rect">
            <a:avLst/>
          </a:prstGeom>
          <a:noFill/>
        </p:spPr>
        <p:txBody>
          <a:bodyPr wrap="non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展示</a:t>
            </a:r>
            <a:endParaRPr sz="2800" b="1" dirty="0">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970197" y="1260475"/>
            <a:ext cx="7057390" cy="1938992"/>
          </a:xfrm>
          <a:prstGeom prst="rect">
            <a:avLst/>
          </a:prstGeom>
          <a:noFill/>
        </p:spPr>
        <p:txBody>
          <a:bodyPr wrap="square" rtlCol="0">
            <a:spAutoFit/>
          </a:bodyPr>
          <a:lstStyle/>
          <a:p>
            <a:pPr>
              <a:lnSpc>
                <a:spcPct val="150000"/>
              </a:lnSpc>
            </a:pPr>
            <a:r>
              <a:rPr lang="zh-CN" altLang="en-US" sz="2000" dirty="0">
                <a:solidFill>
                  <a:sysClr val="windowText" lastClr="000000"/>
                </a:solidFill>
                <a:latin typeface="微软雅黑" panose="020B0503020204020204" pitchFamily="34" charset="-122"/>
                <a:ea typeface="微软雅黑" panose="020B0503020204020204" pitchFamily="34" charset="-122"/>
              </a:rPr>
              <a:t>项目介绍：</a:t>
            </a:r>
            <a:endParaRPr lang="en-US" altLang="zh-CN" sz="200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ysClr val="windowText" lastClr="000000"/>
                </a:solidFill>
                <a:latin typeface="微软雅黑" panose="020B0503020204020204" pitchFamily="34" charset="-122"/>
                <a:ea typeface="微软雅黑" panose="020B0503020204020204" pitchFamily="34" charset="-122"/>
              </a:rPr>
              <a:t>1.</a:t>
            </a:r>
            <a:r>
              <a:rPr lang="zh-CN" altLang="en-US" sz="2000" dirty="0">
                <a:solidFill>
                  <a:sysClr val="windowText" lastClr="000000"/>
                </a:solidFill>
                <a:latin typeface="微软雅黑" panose="020B0503020204020204" pitchFamily="34" charset="-122"/>
                <a:ea typeface="微软雅黑" panose="020B0503020204020204" pitchFamily="34" charset="-122"/>
              </a:rPr>
              <a:t>艺术化处理照片</a:t>
            </a:r>
            <a:endParaRPr lang="en-US" altLang="zh-CN" sz="200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ysClr val="windowText" lastClr="000000"/>
                </a:solidFill>
                <a:latin typeface="微软雅黑" panose="020B0503020204020204" pitchFamily="34" charset="-122"/>
                <a:ea typeface="微软雅黑" panose="020B0503020204020204" pitchFamily="34" charset="-122"/>
              </a:rPr>
              <a:t>2.</a:t>
            </a:r>
            <a:r>
              <a:rPr lang="zh-CN" altLang="en-US" sz="2000" dirty="0">
                <a:solidFill>
                  <a:sysClr val="windowText" lastClr="000000"/>
                </a:solidFill>
                <a:latin typeface="微软雅黑" panose="020B0503020204020204" pitchFamily="34" charset="-122"/>
                <a:ea typeface="微软雅黑" panose="020B0503020204020204" pitchFamily="34" charset="-122"/>
              </a:rPr>
              <a:t>自定义照片数据训练集</a:t>
            </a:r>
            <a:endParaRPr lang="en-US" altLang="zh-CN" sz="200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ysClr val="windowText" lastClr="000000"/>
                </a:solidFill>
                <a:latin typeface="微软雅黑" panose="020B0503020204020204" pitchFamily="34" charset="-122"/>
                <a:ea typeface="微软雅黑" panose="020B0503020204020204" pitchFamily="34" charset="-122"/>
              </a:rPr>
              <a:t>3.</a:t>
            </a:r>
            <a:r>
              <a:rPr lang="zh-CN" altLang="en-US" sz="2000" dirty="0">
                <a:solidFill>
                  <a:sysClr val="windowText" lastClr="000000"/>
                </a:solidFill>
                <a:latin typeface="微软雅黑" panose="020B0503020204020204" pitchFamily="34" charset="-122"/>
                <a:ea typeface="微软雅黑" panose="020B0503020204020204" pitchFamily="34" charset="-122"/>
              </a:rPr>
              <a:t>评价他人发布的作品</a:t>
            </a:r>
          </a:p>
        </p:txBody>
      </p:sp>
      <p:cxnSp>
        <p:nvCxnSpPr>
          <p:cNvPr id="10" name="直接连接符 9"/>
          <p:cNvCxnSpPr/>
          <p:nvPr/>
        </p:nvCxnSpPr>
        <p:spPr>
          <a:xfrm>
            <a:off x="910630" y="1260475"/>
            <a:ext cx="0" cy="864096"/>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stretch>
            <a:fillRect/>
          </a:stretch>
        </p:blipFill>
        <p:spPr>
          <a:xfrm>
            <a:off x="4943077" y="698114"/>
            <a:ext cx="7261763" cy="5467190"/>
          </a:xfrm>
          <a:prstGeom prst="rect">
            <a:avLst/>
          </a:prstGeom>
        </p:spPr>
      </p:pic>
      <p:pic>
        <p:nvPicPr>
          <p:cNvPr id="8" name="图片 7"/>
          <p:cNvPicPr>
            <a:picLocks noChangeAspect="1"/>
          </p:cNvPicPr>
          <p:nvPr/>
        </p:nvPicPr>
        <p:blipFill>
          <a:blip r:embed="rId4"/>
          <a:stretch>
            <a:fillRect/>
          </a:stretch>
        </p:blipFill>
        <p:spPr>
          <a:xfrm>
            <a:off x="392276" y="3140968"/>
            <a:ext cx="5328592" cy="3574597"/>
          </a:xfrm>
          <a:prstGeom prst="rect">
            <a:avLst/>
          </a:prstGeom>
        </p:spPr>
      </p:pic>
      <p:sp>
        <p:nvSpPr>
          <p:cNvPr id="7" name="日期占位符 6">
            <a:extLst>
              <a:ext uri="{FF2B5EF4-FFF2-40B4-BE49-F238E27FC236}">
                <a16:creationId xmlns:a16="http://schemas.microsoft.com/office/drawing/2014/main" id="{E12DB7F2-9827-4B30-9A0B-63354BA4B6A7}"/>
              </a:ext>
            </a:extLst>
          </p:cNvPr>
          <p:cNvSpPr>
            <a:spLocks noGrp="1"/>
          </p:cNvSpPr>
          <p:nvPr>
            <p:ph type="dt" sz="half" idx="10"/>
          </p:nvPr>
        </p:nvSpPr>
        <p:spPr/>
        <p:txBody>
          <a:bodyPr/>
          <a:lstStyle/>
          <a:p>
            <a:fld id="{80EA4FE1-B8FC-461F-90CB-35A7751D9634}" type="datetime9">
              <a:rPr lang="zh-CN" altLang="en-US" smtClean="0"/>
              <a:t>2020年4月3日星期五4时42分17秒</a:t>
            </a:fld>
            <a:endParaRPr lang="zh-CN" altLang="en-US"/>
          </a:p>
        </p:txBody>
      </p:sp>
    </p:spTree>
    <p:extLst>
      <p:ext uri="{BB962C8B-B14F-4D97-AF65-F5344CB8AC3E}">
        <p14:creationId xmlns:p14="http://schemas.microsoft.com/office/powerpoint/2010/main" val="411033722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404664"/>
            <a:ext cx="12190413" cy="0"/>
          </a:xfrm>
          <a:prstGeom prst="line">
            <a:avLst/>
          </a:prstGeom>
          <a:ln>
            <a:solidFill>
              <a:srgbClr val="414455"/>
            </a:solidFill>
            <a:prstDash val="dash"/>
          </a:ln>
        </p:spPr>
        <p:style>
          <a:lnRef idx="1">
            <a:schemeClr val="accent1"/>
          </a:lnRef>
          <a:fillRef idx="0">
            <a:schemeClr val="accent1"/>
          </a:fillRef>
          <a:effectRef idx="0">
            <a:schemeClr val="accent1"/>
          </a:effectRef>
          <a:fontRef idx="minor">
            <a:schemeClr val="tx1"/>
          </a:fontRef>
        </p:style>
      </p:cxnSp>
      <p:sp>
        <p:nvSpPr>
          <p:cNvPr id="3" name="流程图: 离页连接符 2"/>
          <p:cNvSpPr/>
          <p:nvPr/>
        </p:nvSpPr>
        <p:spPr>
          <a:xfrm>
            <a:off x="413385" y="180340"/>
            <a:ext cx="5286375" cy="1080135"/>
          </a:xfrm>
          <a:prstGeom prst="flowChartOffpageConnector">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2605267" y="459398"/>
            <a:ext cx="902811" cy="523220"/>
          </a:xfrm>
          <a:prstGeom prst="rect">
            <a:avLst/>
          </a:prstGeom>
          <a:noFill/>
        </p:spPr>
        <p:txBody>
          <a:bodyPr wrap="non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展示</a:t>
            </a:r>
            <a:endParaRPr sz="2800" b="1" dirty="0">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970197" y="1260475"/>
            <a:ext cx="7057390" cy="1477328"/>
          </a:xfrm>
          <a:prstGeom prst="rect">
            <a:avLst/>
          </a:prstGeom>
          <a:noFill/>
        </p:spPr>
        <p:txBody>
          <a:bodyPr wrap="square" rtlCol="0">
            <a:spAutoFit/>
          </a:bodyPr>
          <a:lstStyle/>
          <a:p>
            <a:pPr>
              <a:lnSpc>
                <a:spcPct val="150000"/>
              </a:lnSpc>
            </a:pPr>
            <a:r>
              <a:rPr lang="zh-CN" altLang="en-US" sz="2000" dirty="0">
                <a:solidFill>
                  <a:sysClr val="windowText" lastClr="000000"/>
                </a:solidFill>
                <a:latin typeface="微软雅黑" panose="020B0503020204020204" pitchFamily="34" charset="-122"/>
                <a:ea typeface="微软雅黑" panose="020B0503020204020204" pitchFamily="34" charset="-122"/>
              </a:rPr>
              <a:t>注册</a:t>
            </a:r>
            <a:r>
              <a:rPr lang="en-US" altLang="zh-CN" sz="2000" dirty="0">
                <a:solidFill>
                  <a:sysClr val="windowText" lastClr="000000"/>
                </a:solidFill>
                <a:latin typeface="微软雅黑" panose="020B0503020204020204" pitchFamily="34" charset="-122"/>
                <a:ea typeface="微软雅黑" panose="020B0503020204020204" pitchFamily="34" charset="-122"/>
              </a:rPr>
              <a:t>&amp;</a:t>
            </a:r>
            <a:r>
              <a:rPr lang="zh-CN" altLang="en-US" sz="2000" dirty="0">
                <a:solidFill>
                  <a:sysClr val="windowText" lastClr="000000"/>
                </a:solidFill>
                <a:latin typeface="微软雅黑" panose="020B0503020204020204" pitchFamily="34" charset="-122"/>
                <a:ea typeface="微软雅黑" panose="020B0503020204020204" pitchFamily="34" charset="-122"/>
              </a:rPr>
              <a:t>登录：</a:t>
            </a:r>
            <a:endParaRPr lang="en-US" altLang="zh-CN" sz="200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ysClr val="windowText" lastClr="000000"/>
                </a:solidFill>
                <a:latin typeface="微软雅黑" panose="020B0503020204020204" pitchFamily="34" charset="-122"/>
                <a:ea typeface="微软雅黑" panose="020B0503020204020204" pitchFamily="34" charset="-122"/>
              </a:rPr>
              <a:t>1.</a:t>
            </a:r>
            <a:r>
              <a:rPr lang="zh-CN" altLang="en-US" sz="2000" dirty="0">
                <a:solidFill>
                  <a:sysClr val="windowText" lastClr="000000"/>
                </a:solidFill>
                <a:latin typeface="微软雅黑" panose="020B0503020204020204" pitchFamily="34" charset="-122"/>
                <a:ea typeface="微软雅黑" panose="020B0503020204020204" pitchFamily="34" charset="-122"/>
              </a:rPr>
              <a:t>注册需要输入邮箱</a:t>
            </a:r>
            <a:endParaRPr lang="en-US" altLang="zh-CN" sz="2000" dirty="0">
              <a:solidFill>
                <a:sysClr val="windowText" lastClr="000000"/>
              </a:solidFill>
              <a:latin typeface="微软雅黑" panose="020B0503020204020204" pitchFamily="34" charset="-122"/>
              <a:ea typeface="微软雅黑" panose="020B0503020204020204" pitchFamily="34" charset="-122"/>
            </a:endParaRPr>
          </a:p>
          <a:p>
            <a:pPr>
              <a:lnSpc>
                <a:spcPct val="150000"/>
              </a:lnSpc>
            </a:pPr>
            <a:r>
              <a:rPr lang="en-US" altLang="zh-CN" sz="2000" dirty="0">
                <a:solidFill>
                  <a:sysClr val="windowText" lastClr="000000"/>
                </a:solidFill>
                <a:latin typeface="微软雅黑" panose="020B0503020204020204" pitchFamily="34" charset="-122"/>
                <a:ea typeface="微软雅黑" panose="020B0503020204020204" pitchFamily="34" charset="-122"/>
              </a:rPr>
              <a:t>2.</a:t>
            </a:r>
            <a:r>
              <a:rPr lang="zh-CN" altLang="en-US" sz="2000" dirty="0">
                <a:solidFill>
                  <a:sysClr val="windowText" lastClr="000000"/>
                </a:solidFill>
                <a:latin typeface="微软雅黑" panose="020B0503020204020204" pitchFamily="34" charset="-122"/>
                <a:ea typeface="微软雅黑" panose="020B0503020204020204" pitchFamily="34" charset="-122"/>
              </a:rPr>
              <a:t>注册需要绑定手机号码</a:t>
            </a:r>
          </a:p>
        </p:txBody>
      </p:sp>
      <p:cxnSp>
        <p:nvCxnSpPr>
          <p:cNvPr id="10" name="直接连接符 9"/>
          <p:cNvCxnSpPr/>
          <p:nvPr/>
        </p:nvCxnSpPr>
        <p:spPr>
          <a:xfrm>
            <a:off x="910630" y="1260475"/>
            <a:ext cx="0" cy="864096"/>
          </a:xfrm>
          <a:prstGeom prst="line">
            <a:avLst/>
          </a:prstGeom>
          <a:ln>
            <a:solidFill>
              <a:srgbClr val="414455"/>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5015086" y="1317258"/>
            <a:ext cx="7010613" cy="4151706"/>
          </a:xfrm>
          <a:prstGeom prst="rect">
            <a:avLst/>
          </a:prstGeom>
        </p:spPr>
      </p:pic>
      <p:pic>
        <p:nvPicPr>
          <p:cNvPr id="8" name="图片 7"/>
          <p:cNvPicPr>
            <a:picLocks noChangeAspect="1"/>
          </p:cNvPicPr>
          <p:nvPr/>
        </p:nvPicPr>
        <p:blipFill>
          <a:blip r:embed="rId4"/>
          <a:stretch>
            <a:fillRect/>
          </a:stretch>
        </p:blipFill>
        <p:spPr>
          <a:xfrm>
            <a:off x="262558" y="3071444"/>
            <a:ext cx="6035393" cy="3448796"/>
          </a:xfrm>
          <a:prstGeom prst="rect">
            <a:avLst/>
          </a:prstGeom>
        </p:spPr>
      </p:pic>
      <p:sp>
        <p:nvSpPr>
          <p:cNvPr id="5" name="日期占位符 4">
            <a:extLst>
              <a:ext uri="{FF2B5EF4-FFF2-40B4-BE49-F238E27FC236}">
                <a16:creationId xmlns:a16="http://schemas.microsoft.com/office/drawing/2014/main" id="{E2D1DFB3-43DC-4B01-A1F4-D5D465EBB0BD}"/>
              </a:ext>
            </a:extLst>
          </p:cNvPr>
          <p:cNvSpPr>
            <a:spLocks noGrp="1"/>
          </p:cNvSpPr>
          <p:nvPr>
            <p:ph type="dt" sz="half" idx="10"/>
          </p:nvPr>
        </p:nvSpPr>
        <p:spPr/>
        <p:txBody>
          <a:bodyPr/>
          <a:lstStyle/>
          <a:p>
            <a:fld id="{381AA52F-F806-4150-ADA8-9A76A8542CDD}" type="datetime9">
              <a:rPr lang="zh-CN" altLang="en-US" smtClean="0"/>
              <a:t>2020年4月3日星期五4时42分17秒</a:t>
            </a:fld>
            <a:endParaRPr lang="zh-CN" altLang="en-US"/>
          </a:p>
        </p:txBody>
      </p:sp>
    </p:spTree>
    <p:extLst>
      <p:ext uri="{BB962C8B-B14F-4D97-AF65-F5344CB8AC3E}">
        <p14:creationId xmlns:p14="http://schemas.microsoft.com/office/powerpoint/2010/main" val="126234488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REFSHAPE" val="431244748"/>
</p:tagLst>
</file>

<file path=ppt/theme/theme1.xml><?xml version="1.0" encoding="utf-8"?>
<a:theme xmlns:a="http://schemas.openxmlformats.org/drawingml/2006/main" na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ctr">
        <a:spAutoFit/>
      </a:bodyPr>
      <a:lstStyle>
        <a:defPPr>
          <a:defRPr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TotalTime>
  <Words>905</Words>
  <Application>Microsoft Office PowerPoint</Application>
  <PresentationFormat>自定义</PresentationFormat>
  <Paragraphs>128</Paragraphs>
  <Slides>22</Slides>
  <Notes>22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MStiffHei HKS UltraBold</vt:lpstr>
      <vt:lpstr>宋体</vt:lpstr>
      <vt:lpstr>Cambria Math</vt:lpstr>
      <vt:lpstr>Arial</vt:lpstr>
      <vt:lpstr>Calibri</vt:lpstr>
      <vt:lpstr>微软雅黑</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subject>1</dc:subject>
  <dc:creator>Mgz</dc:creator>
  <dc:description>1</dc:description>
  <cp:lastModifiedBy>马 广洲</cp:lastModifiedBy>
  <cp:revision>31</cp:revision>
  <dcterms:created xsi:type="dcterms:W3CDTF">2014-05-15T03:15:00Z</dcterms:created>
  <dcterms:modified xsi:type="dcterms:W3CDTF">2020-04-03T14:44:18Z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